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256" r:id="rId2"/>
    <p:sldId id="546" r:id="rId3"/>
    <p:sldId id="585" r:id="rId4"/>
    <p:sldId id="587" r:id="rId5"/>
    <p:sldId id="590" r:id="rId6"/>
    <p:sldId id="584" r:id="rId7"/>
    <p:sldId id="591" r:id="rId8"/>
    <p:sldId id="593" r:id="rId9"/>
    <p:sldId id="563" r:id="rId10"/>
    <p:sldId id="583" r:id="rId11"/>
    <p:sldId id="588" r:id="rId12"/>
    <p:sldId id="586" r:id="rId13"/>
    <p:sldId id="592" r:id="rId14"/>
    <p:sldId id="561" r:id="rId15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FF"/>
    <a:srgbClr val="001642"/>
    <a:srgbClr val="000066"/>
    <a:srgbClr val="FFFF00"/>
    <a:srgbClr val="FF33CC"/>
    <a:srgbClr val="99CCFF"/>
    <a:srgbClr val="CC0099"/>
    <a:srgbClr val="C0C0C0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6" autoAdjust="0"/>
    <p:restoredTop sz="93907" autoAdjust="0"/>
  </p:normalViewPr>
  <p:slideViewPr>
    <p:cSldViewPr>
      <p:cViewPr varScale="1">
        <p:scale>
          <a:sx n="61" d="100"/>
          <a:sy n="61" d="100"/>
        </p:scale>
        <p:origin x="-1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418" y="-84"/>
      </p:cViewPr>
      <p:guideLst>
        <p:guide orient="horz" pos="2920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3EFB27A5-E43B-4275-B8AC-7D871368C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26112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087F9B95-837B-4EFC-912E-416411C35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335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9651BA-9BE2-4D8A-BB0A-B99F0442518B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6867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9067" y="695325"/>
            <a:ext cx="6220178" cy="3476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99771" y="4403725"/>
            <a:ext cx="5598159" cy="4171950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242546-71CB-407B-85EE-8F8EF8FB475D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33859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9651BA-9BE2-4D8A-BB0A-B99F0442518B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68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4D079A-11E3-4909-AF10-86BF9941D347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7066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4D079A-11E3-4909-AF10-86BF9941D347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70661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116BE3-38C9-4C1B-BD4A-933FBBEB4616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5356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9651BA-9BE2-4D8A-BB0A-B99F0442518B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686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BDE6AE-F430-4DD7-87CA-B9E376E5417D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51026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242546-71CB-407B-85EE-8F8EF8FB475D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3385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blackWhite">
          <a:xfrm>
            <a:off x="304800" y="228600"/>
            <a:ext cx="8610600" cy="6172200"/>
          </a:xfrm>
          <a:prstGeom prst="rect">
            <a:avLst/>
          </a:prstGeom>
          <a:solidFill>
            <a:srgbClr val="000044"/>
          </a:solidFill>
          <a:ln w="508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304800"/>
            <a:ext cx="8458200" cy="6019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1143000"/>
          </a:xfrm>
        </p:spPr>
        <p:txBody>
          <a:bodyPr anchorCtr="1"/>
          <a:lstStyle>
            <a:lvl1pPr algn="ctr">
              <a:defRPr sz="620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4724400" cy="457200"/>
          </a:xfrm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2355D3-D9F7-4042-B432-407E5F984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8049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DB60D-9FA0-44E3-A32F-D39AB3A242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0870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7FDA1-A137-4334-8433-3D9C45653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3262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B549F-93DE-4270-916D-AFC3272C5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6971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DEA25-98B0-437A-8385-88DE74842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647034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529" cy="1142795"/>
          </a:xfrm>
          <a:prstGeom prst="rect">
            <a:avLst/>
          </a:prstGeom>
        </p:spPr>
        <p:txBody>
          <a:bodyPr lIns="102453" tIns="102453" rIns="102453" bIns="102453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529" cy="4967591"/>
          </a:xfrm>
          <a:prstGeom prst="rect">
            <a:avLst/>
          </a:prstGeom>
        </p:spPr>
        <p:txBody>
          <a:bodyPr lIns="102453" tIns="102453" rIns="102453" bIns="102453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56791" y="6333133"/>
            <a:ext cx="548647" cy="524864"/>
          </a:xfrm>
          <a:prstGeom prst="rect">
            <a:avLst/>
          </a:prstGeom>
        </p:spPr>
        <p:txBody>
          <a:bodyPr lIns="102453" tIns="102453" rIns="102453" bIns="102453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27C7D-E41A-4ED5-BB06-27E7B68E4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1207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05571-45AD-49F0-BE3A-E7D182642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3675A-D31A-4173-B689-71FA192A2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0198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24E31-7009-49AD-BE08-79A4A74837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8588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DCD54-FE9E-4EA7-AC32-C25E181970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0999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E5D7B-7F4B-42EA-AE9C-8198435A1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2898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F37A-AC54-4C98-921E-BC7308516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0889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E36DB-8F52-4016-AF91-C66630C65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4767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228600" y="152400"/>
            <a:ext cx="8763000" cy="6553200"/>
          </a:xfrm>
          <a:prstGeom prst="rect">
            <a:avLst/>
          </a:prstGeom>
          <a:solidFill>
            <a:srgbClr val="000044"/>
          </a:solidFill>
          <a:ln w="444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blackWhite">
          <a:xfrm>
            <a:off x="304800" y="228600"/>
            <a:ext cx="8610600" cy="6400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1722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DD3CDB39-9BE9-498A-A827-4F44C4B1FB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2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3" r:id="rId14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hyperlink" Target="https://www.eol.ucar.edu/rsf/image_archive/pecan/spol/" TargetMode="External"/><Relationship Id="rId4" Type="http://schemas.openxmlformats.org/officeDocument/2006/relationships/hyperlink" Target="https://www.eol.ucar.edu/content/s-pol-users-guide-peca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hyperlink" Target="https://www.eol.ucar.edu/content/pecan-is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p4"/><Relationship Id="rId5" Type="http://schemas.openxmlformats.org/officeDocument/2006/relationships/image" Target="../media/image15.png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hyperlink" Target="https://www.eol.ucar.edu/instruments/wvdial" TargetMode="External"/><Relationship Id="rId5" Type="http://schemas.openxmlformats.org/officeDocument/2006/relationships/hyperlink" Target="https://www.eol.ucar.edu/content/pecan-iss" TargetMode="External"/><Relationship Id="rId4" Type="http://schemas.openxmlformats.org/officeDocument/2006/relationships/hyperlink" Target="https://www.eol.ucar.edu/content/s-pol-users-guide-peca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63525" y="64436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 smtClean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PECAN Science Meeting, 19 </a:t>
            </a:r>
            <a:r>
              <a:rPr lang="en-US" altLang="en-US" sz="1600" i="1" dirty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September </a:t>
            </a:r>
            <a:r>
              <a:rPr lang="en-US" altLang="en-US" sz="1600" i="1" dirty="0" smtClean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2016</a:t>
            </a:r>
            <a:endParaRPr lang="en-US" altLang="en-US" sz="1600" i="1" dirty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3470275" y="3756025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US" altLang="en-US" sz="2000" b="1" i="1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93713" y="1425575"/>
            <a:ext cx="8153400" cy="1516063"/>
          </a:xfrm>
          <a:prstGeom prst="rect">
            <a:avLst/>
          </a:prstGeom>
          <a:noFill/>
          <a:ln>
            <a:noFill/>
          </a:ln>
          <a:extLst/>
        </p:spPr>
        <p:txBody>
          <a:bodyPr anchor="b" anchorCtr="1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1000"/>
              </a:spcAft>
              <a:defRPr/>
            </a:pPr>
            <a:r>
              <a:rPr lang="en-US" altLang="en-US" sz="38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8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8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8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kern="0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3450" y="1981200"/>
            <a:ext cx="7467600" cy="3727450"/>
          </a:xfrm>
        </p:spPr>
        <p:txBody>
          <a:bodyPr/>
          <a:lstStyle/>
          <a:p>
            <a:pPr eaLnBrk="1" hangingPunct="1">
              <a:spcAft>
                <a:spcPts val="1000"/>
              </a:spcAft>
            </a:pPr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EOL Data at PECAN</a:t>
            </a:r>
            <a:b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Tammy M. </a:t>
            </a: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Weckwerth, Mike Dixon, Bill Brown, Scott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Spuler</a:t>
            </a: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and</a:t>
            </a: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Bob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Rilling</a:t>
            </a: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20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NCAR/EOL</a:t>
            </a:r>
            <a:r>
              <a:rPr lang="en-US" altLang="en-US" sz="20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rgbClr val="99CCFF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dirty="0" smtClean="0">
                <a:solidFill>
                  <a:srgbClr val="99CCFF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rgbClr val="99CCFF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dirty="0" smtClean="0">
                <a:solidFill>
                  <a:srgbClr val="99CCFF"/>
                </a:solidFill>
                <a:latin typeface="Arial" panose="020B0604020202020204" pitchFamily="34" charset="0"/>
              </a:rPr>
            </a:br>
            <a:r>
              <a:rPr lang="en-US" altLang="en-US" sz="2000" b="1" dirty="0" smtClean="0">
                <a:solidFill>
                  <a:srgbClr val="99CCFF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b="1" dirty="0" smtClean="0">
                <a:solidFill>
                  <a:srgbClr val="99CCFF"/>
                </a:solidFill>
                <a:latin typeface="Arial" panose="020B0604020202020204" pitchFamily="34" charset="0"/>
              </a:rPr>
            </a:br>
            <a:r>
              <a:rPr lang="en-US" altLang="en-US" sz="2000" b="1" dirty="0" smtClean="0">
                <a:solidFill>
                  <a:srgbClr val="99CCFF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b="1" dirty="0" smtClean="0">
                <a:solidFill>
                  <a:srgbClr val="99CCFF"/>
                </a:solidFill>
                <a:latin typeface="Arial" panose="020B0604020202020204" pitchFamily="34" charset="0"/>
              </a:rPr>
            </a:br>
            <a:r>
              <a:rPr lang="en-US" altLang="en-US" sz="20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884238" y="4114800"/>
            <a:ext cx="78787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FF00FF"/>
                </a:solidFill>
              </a:rPr>
              <a:t>S-Pol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00FF"/>
                </a:solidFill>
              </a:rPr>
              <a:t> 4 ISS (FP-3, FP-4, FP-5, MISS)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00FF"/>
                </a:solidFill>
              </a:rPr>
              <a:t> Water Vapor DIAL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FF00FF"/>
                </a:solidFill>
              </a:rPr>
              <a:t>Regional 3-D radar mosaic</a:t>
            </a:r>
            <a:endParaRPr lang="en-US" altLang="en-US" sz="2400" b="1" dirty="0">
              <a:solidFill>
                <a:srgbClr val="FF00FF"/>
              </a:solidFill>
            </a:endParaRPr>
          </a:p>
        </p:txBody>
      </p:sp>
      <p:pic>
        <p:nvPicPr>
          <p:cNvPr id="10" name="Picture 9" descr="Scott_SPol_loc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4134"/>
            <a:ext cx="2541670" cy="1430866"/>
          </a:xfrm>
          <a:prstGeom prst="rect">
            <a:avLst/>
          </a:prstGeom>
        </p:spPr>
      </p:pic>
      <p:pic>
        <p:nvPicPr>
          <p:cNvPr id="11" name="Picture 8" descr="DSC060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708" y="-762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6200" y="166357"/>
            <a:ext cx="2337499" cy="3077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i="1" dirty="0" smtClean="0">
                <a:solidFill>
                  <a:srgbClr val="FF0000"/>
                </a:solidFill>
                <a:latin typeface="+mn-lt"/>
              </a:rPr>
              <a:t>Scott Ellis giving S-Pol tour</a:t>
            </a:r>
            <a:endParaRPr lang="en-US" sz="1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400800" y="1752600"/>
            <a:ext cx="2760692" cy="3077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i="1" dirty="0" smtClean="0">
                <a:solidFill>
                  <a:srgbClr val="FF0000"/>
                </a:solidFill>
                <a:latin typeface="+mn-lt"/>
              </a:rPr>
              <a:t>Tim Lim doing </a:t>
            </a:r>
            <a:r>
              <a:rPr lang="en-US" sz="1400" i="1" dirty="0" smtClean="0">
                <a:solidFill>
                  <a:srgbClr val="FF0000"/>
                </a:solidFill>
                <a:latin typeface="+mn-lt"/>
              </a:rPr>
              <a:t>MGAUS </a:t>
            </a:r>
            <a:r>
              <a:rPr lang="en-US" sz="1400" i="1" dirty="0" smtClean="0">
                <a:solidFill>
                  <a:srgbClr val="FF0000"/>
                </a:solidFill>
                <a:latin typeface="+mn-lt"/>
              </a:rPr>
              <a:t>outreach</a:t>
            </a:r>
            <a:endParaRPr lang="en-US" sz="1400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15" descr="DIAL_AERI_contain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28600"/>
            <a:ext cx="2336800" cy="17526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657600" y="381000"/>
            <a:ext cx="1497461" cy="3077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i="1" dirty="0" smtClean="0">
                <a:solidFill>
                  <a:srgbClr val="FF0000"/>
                </a:solidFill>
                <a:latin typeface="+mn-lt"/>
              </a:rPr>
              <a:t>WV DIAL at FP3</a:t>
            </a:r>
            <a:endParaRPr lang="en-US" sz="1400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pic>
        <p:nvPicPr>
          <p:cNvPr id="9" name="Picture 8" descr="bo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6833522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686800" cy="17526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Bore Observed by 449 MHz Profiler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24600" y="1676400"/>
            <a:ext cx="2514600" cy="5424562"/>
          </a:xfrm>
          <a:prstGeom prst="rect">
            <a:avLst/>
          </a:prstGeom>
          <a:solidFill>
            <a:srgbClr val="00164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99CCFF"/>
                </a:solidFill>
                <a:latin typeface="Arial" charset="0"/>
              </a:rPr>
              <a:t>Continuous wind profiles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99CCFF"/>
                </a:solidFill>
                <a:latin typeface="Arial" charset="0"/>
              </a:rPr>
              <a:t>Data to &gt;3 km; often to 5 km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99CCFF"/>
                </a:solidFill>
                <a:latin typeface="Arial" charset="0"/>
              </a:rPr>
              <a:t>LLJ and wave structures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smtClean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defRPr/>
            </a:pPr>
            <a:endParaRPr lang="en-US" sz="22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+mn-lt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75"/>
              </a:spcBef>
              <a:buFontTx/>
              <a:buChar char="•"/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19853" y="176199"/>
            <a:ext cx="8928706" cy="6423136"/>
          </a:xfrm>
          <a:prstGeom prst="rect">
            <a:avLst/>
          </a:prstGeom>
          <a:noFill/>
          <a:ln w="28575" cap="flat" cmpd="sng">
            <a:solidFill>
              <a:srgbClr val="3A81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7141" tIns="57141" rIns="57141" bIns="57141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56523" y="333594"/>
            <a:ext cx="8520529" cy="763568"/>
          </a:xfrm>
          <a:prstGeom prst="rect">
            <a:avLst/>
          </a:prstGeom>
        </p:spPr>
        <p:txBody>
          <a:bodyPr lIns="102000" tIns="102000" rIns="102000" bIns="102000" anchor="t" anchorCtr="0">
            <a:noAutofit/>
          </a:bodyPr>
          <a:lstStyle/>
          <a:p>
            <a:r>
              <a:rPr lang="en" sz="3000" dirty="0"/>
              <a:t>Low Level Jet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05706" y="1089085"/>
            <a:ext cx="4535838" cy="442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468971" y="1096484"/>
            <a:ext cx="4452911" cy="43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446677" y="5574597"/>
            <a:ext cx="7742294" cy="783818"/>
          </a:xfrm>
          <a:prstGeom prst="rect">
            <a:avLst/>
          </a:prstGeom>
          <a:noFill/>
          <a:ln>
            <a:noFill/>
          </a:ln>
        </p:spPr>
        <p:txBody>
          <a:bodyPr lIns="57141" tIns="57141" rIns="57141" bIns="57141" anchor="t" anchorCtr="0">
            <a:noAutofit/>
          </a:bodyPr>
          <a:lstStyle/>
          <a:p>
            <a:pPr marL="285750" indent="-238125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500" dirty="0">
                <a:solidFill>
                  <a:srgbClr val="FFFF00"/>
                </a:solidFill>
              </a:rPr>
              <a:t>Modular Profiler often saw persistent updrafts during LLJ.</a:t>
            </a:r>
          </a:p>
          <a:p>
            <a:pPr marL="285750" indent="-238125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500" dirty="0">
                <a:solidFill>
                  <a:srgbClr val="FFFF00"/>
                </a:solidFill>
              </a:rPr>
              <a:t>May be upslope flow, although not clearly correlated with speed, perhaps orographic 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77944" y="-685800"/>
            <a:ext cx="3760656" cy="1585336"/>
          </a:xfrm>
          <a:prstGeom prst="rect">
            <a:avLst/>
          </a:prstGeom>
        </p:spPr>
        <p:txBody>
          <a:bodyPr lIns="102453" tIns="102453" rIns="102453" bIns="102453" anchor="b" anchorCtr="0">
            <a:noAutofit/>
          </a:bodyPr>
          <a:lstStyle/>
          <a:p>
            <a:r>
              <a:rPr lang="en" sz="3000" dirty="0">
                <a:solidFill>
                  <a:srgbClr val="FFFF00"/>
                </a:solidFill>
                <a:latin typeface="+mn-lt"/>
              </a:rPr>
              <a:t>IOP31 MCS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095411" y="334671"/>
            <a:ext cx="4598529" cy="6249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467309" y="1611170"/>
            <a:ext cx="3301412" cy="2382750"/>
          </a:xfrm>
          <a:prstGeom prst="rect">
            <a:avLst/>
          </a:prstGeom>
          <a:noFill/>
          <a:ln>
            <a:noFill/>
          </a:ln>
        </p:spPr>
        <p:txBody>
          <a:bodyPr lIns="57375" tIns="57375" rIns="57375" bIns="57375" anchor="t" anchorCtr="0">
            <a:noAutofit/>
          </a:bodyPr>
          <a:lstStyle/>
          <a:p>
            <a:pPr>
              <a:spcBef>
                <a:spcPts val="0"/>
              </a:spcBef>
            </a:pPr>
            <a:endParaRPr sz="16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" sz="1600" dirty="0">
                <a:solidFill>
                  <a:srgbClr val="FFFF00"/>
                </a:solidFill>
              </a:rPr>
              <a:t>Cell passed over with strong updraft ~10m/s and 40 m/s gusts</a:t>
            </a:r>
            <a:r>
              <a:rPr lang="en" sz="1600" dirty="0"/>
              <a:t>.</a:t>
            </a:r>
          </a:p>
        </p:txBody>
      </p:sp>
      <p:sp>
        <p:nvSpPr>
          <p:cNvPr id="121" name="Shape 121"/>
          <p:cNvSpPr/>
          <p:nvPr/>
        </p:nvSpPr>
        <p:spPr>
          <a:xfrm>
            <a:off x="5578367" y="2776381"/>
            <a:ext cx="725471" cy="389250"/>
          </a:xfrm>
          <a:prstGeom prst="wedgeRectCallout">
            <a:avLst>
              <a:gd name="adj1" fmla="val 127481"/>
              <a:gd name="adj2" fmla="val 59131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7375" tIns="57375" rIns="57375" bIns="57375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100" dirty="0">
                <a:solidFill>
                  <a:schemeClr val="bg1"/>
                </a:solidFill>
              </a:rPr>
              <a:t>Strong Updraft</a:t>
            </a:r>
          </a:p>
        </p:txBody>
      </p:sp>
      <p:sp>
        <p:nvSpPr>
          <p:cNvPr id="122" name="Shape 122"/>
          <p:cNvSpPr/>
          <p:nvPr/>
        </p:nvSpPr>
        <p:spPr>
          <a:xfrm>
            <a:off x="5463102" y="4889079"/>
            <a:ext cx="635647" cy="268364"/>
          </a:xfrm>
          <a:prstGeom prst="wedgeRectCallout">
            <a:avLst>
              <a:gd name="adj1" fmla="val 127481"/>
              <a:gd name="adj2" fmla="val 59131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7375" tIns="57375" rIns="57375" bIns="57375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100" dirty="0">
                <a:solidFill>
                  <a:schemeClr val="bg1"/>
                </a:solidFill>
              </a:rPr>
              <a:t>Gusts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37743" y="3200400"/>
            <a:ext cx="2683809" cy="2909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Courtesy Bill Brown (NCAR)</a:t>
            </a:r>
            <a:endParaRPr lang="en-US" i="1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173035"/>
            <a:ext cx="3840600" cy="751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Issues : technical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624801" y="721834"/>
            <a:ext cx="5200199" cy="496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Ellis KS (FP3):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Modular Profiler - RASS lock-ups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Surface winds - occasionally striated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Minden NE (FP4):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Air Conditioner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Brewster (FP5):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Unsteady power - brown-out and failure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Data manager computer - power issue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915 MHz Profiler - dropout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Sodar - failed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Solar Radiation - dropout reset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Surface wind directions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MISS &amp; MGAUS (MP4):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	Trailer lights failure</a:t>
            </a:r>
          </a:p>
          <a:p>
            <a:pPr lvl="0" indent="38735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Generator failure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	Equipment overheating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Arial" panose="020B0604020202020204" pitchFamily="34" charset="0"/>
              </a:rPr>
              <a:t>Bore Generation Captured by S-Pol</a:t>
            </a: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pic>
        <p:nvPicPr>
          <p:cNvPr id="13316" name="Picture 9" descr="dz_vert_0254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886200"/>
            <a:ext cx="40528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5105400"/>
            <a:ext cx="54102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CCFF"/>
                </a:solidFill>
                <a:latin typeface="Arial" charset="0"/>
              </a:rPr>
              <a:t>S-Pol radial velocity 0130-0530 UTC on 26 June 2015, every 10 min</a:t>
            </a: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CCFF"/>
                </a:solidFill>
                <a:latin typeface="Arial" charset="0"/>
              </a:rPr>
              <a:t>What causes bore initiation?</a:t>
            </a: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CCFF"/>
                </a:solidFill>
                <a:latin typeface="Arial" charset="0"/>
              </a:rPr>
              <a:t>Apparently changes orientation</a:t>
            </a:r>
          </a:p>
          <a:p>
            <a:pPr marL="342900" indent="-342900">
              <a:spcBef>
                <a:spcPts val="75"/>
              </a:spcBef>
              <a:defRPr/>
            </a:pPr>
            <a:endParaRPr lang="en-US" sz="20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+mn-lt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75"/>
              </a:spcBef>
              <a:buFontTx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" name="output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2445" y="838200"/>
            <a:ext cx="4386263" cy="4239073"/>
          </a:xfrm>
          <a:prstGeom prst="rect">
            <a:avLst/>
          </a:prstGeom>
        </p:spPr>
      </p:pic>
      <p:pic>
        <p:nvPicPr>
          <p:cNvPr id="3" name="outpu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17753" y="842493"/>
            <a:ext cx="4126247" cy="2691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19200" y="7620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S-Pol Data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42960"/>
            <a:ext cx="8915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S-Pol ops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Up 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28 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May-4 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June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Down 4-7 June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7-9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June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intermittent ops 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Down 9-12 June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Up 12 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June-16 July 2015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Corrected for low noise power, clutter, reflectivity bias,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Zdr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bias based on temperature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Multiple fields in data archive, including Z, V, SW, NCP, ZDR, LDR,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RhoHV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,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PhiDP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, PID, rain rates, AIQ, NIQ, CPA, CMD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S-Pol User’s Guide: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4"/>
              </a:rPr>
              <a:t>https://www.eol.ucar.edu/content/s-pol-users-guide-pecan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S-Pol quick look images: field catalog or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5"/>
              </a:rPr>
              <a:t>https://www.eol.ucar.edu/rsf/image_archive/pecan/spol/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Show 16 July 00-10 UTC</a:t>
            </a:r>
          </a:p>
        </p:txBody>
      </p:sp>
      <p:pic>
        <p:nvPicPr>
          <p:cNvPr id="7" name="Picture 6" descr="S-Pol_Milkyway_0615_Ell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2213" y="-76200"/>
            <a:ext cx="4371788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-76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Photo by Scott Ellis (NCAR)</a:t>
            </a:r>
            <a:endParaRPr lang="en-US" i="1" dirty="0">
              <a:solidFill>
                <a:srgbClr val="FF33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914400"/>
            <a:ext cx="8153400" cy="838200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ISS </a:t>
            </a:r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Data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03725"/>
            <a:ext cx="8915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defRPr/>
            </a:pP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FP-3 (Ellis, KS):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449 MHz wind profiler +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sfc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met + GPS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FP-4 (Minden, NE): 915 MHz wind profiler + soundings +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sfc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met with fluxes +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ceilometer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+ GPS 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FP-5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(Brewster, KS): 915 MHz wind profiler + soundings +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sfc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met with fluxes + GPS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MISS: 915 MHz wind profiler + soundings + </a:t>
            </a:r>
            <a:r>
              <a:rPr lang="en-US" sz="2000" dirty="0" err="1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sfc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 met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All data in PECAN data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archive except GPS: http://www.suominet.ucar.edu/data.html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EOL/ISS: 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4"/>
              </a:rPr>
              <a:t>https://www.eol.ucar.edu/content/pecan-iss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Show summary plots</a:t>
            </a:r>
          </a:p>
        </p:txBody>
      </p:sp>
      <p:pic>
        <p:nvPicPr>
          <p:cNvPr id="9" name="Shape 10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343400" y="152400"/>
            <a:ext cx="4619898" cy="16764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09671" y="-76200"/>
            <a:ext cx="8229529" cy="1142795"/>
          </a:xfrm>
          <a:prstGeom prst="rect">
            <a:avLst/>
          </a:prstGeom>
        </p:spPr>
        <p:txBody>
          <a:bodyPr lIns="102453" tIns="102453" rIns="102453" bIns="102453" anchor="b" anchorCtr="0">
            <a:noAutofit/>
          </a:bodyPr>
          <a:lstStyle/>
          <a:p>
            <a:r>
              <a:rPr lang="en" sz="3600" dirty="0">
                <a:solidFill>
                  <a:srgbClr val="FFFF00"/>
                </a:solidFill>
                <a:latin typeface="+mn-lt"/>
              </a:rPr>
              <a:t>UFO 1: Bore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292162" y="4982352"/>
            <a:ext cx="2434941" cy="1333227"/>
          </a:xfrm>
          <a:prstGeom prst="rect">
            <a:avLst/>
          </a:prstGeom>
          <a:noFill/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00" dirty="0">
                <a:solidFill>
                  <a:srgbClr val="FFFF00"/>
                </a:solidFill>
              </a:rPr>
              <a:t>Generated by convection in western KS. Wave vert vel up to 5 m/s with gusts up to 45 m/s and rotating winds aloft.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515337" y="336289"/>
            <a:ext cx="3783456" cy="482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818265" y="4210807"/>
            <a:ext cx="1994647" cy="223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15265" y="1262745"/>
            <a:ext cx="3961488" cy="524270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2204603" y="1646319"/>
            <a:ext cx="636118" cy="4565267"/>
          </a:xfrm>
          <a:prstGeom prst="flowChartProcess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7141" tIns="57141" rIns="57141" bIns="57141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134" name="Shape 134"/>
          <p:cNvSpPr/>
          <p:nvPr/>
        </p:nvSpPr>
        <p:spPr>
          <a:xfrm>
            <a:off x="4426632" y="373705"/>
            <a:ext cx="3961412" cy="4737068"/>
          </a:xfrm>
          <a:prstGeom prst="wedgeRectCallout">
            <a:avLst>
              <a:gd name="adj1" fmla="val -89374"/>
              <a:gd name="adj2" fmla="val 2718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7141" tIns="57141" rIns="57141" bIns="57141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Courtesy Bill Brown (NCAR)</a:t>
            </a:r>
            <a:endParaRPr lang="en-US" i="1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3657600"/>
            <a:ext cx="8382000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Bef>
                <a:spcPts val="0"/>
              </a:spcBef>
              <a:buFontTx/>
              <a:buChar char="•"/>
            </a:pP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5 </a:t>
            </a: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min/150 m resolution</a:t>
            </a:r>
          </a:p>
          <a:p>
            <a:pPr marL="288925" indent="-288925">
              <a:spcBef>
                <a:spcPts val="0"/>
              </a:spcBef>
              <a:buFontTx/>
              <a:buChar char="•"/>
            </a:pP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Relative backscatter (0-12 km) and absolute humidity (0-6 km)</a:t>
            </a:r>
          </a:p>
          <a:p>
            <a:pPr marL="288925" indent="-288925">
              <a:spcBef>
                <a:spcPts val="0"/>
              </a:spcBef>
              <a:buFontTx/>
              <a:buChar char="•"/>
            </a:pP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Unattended and operational 99% during PECAN!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+mn-lt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75"/>
              </a:spcBef>
              <a:buFontTx/>
              <a:buChar char="•"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-152400"/>
            <a:ext cx="8153400" cy="1143000"/>
          </a:xfrm>
          <a:solidFill>
            <a:srgbClr val="001642"/>
          </a:solidFill>
        </p:spPr>
        <p:txBody>
          <a:bodyPr/>
          <a:lstStyle/>
          <a:p>
            <a:pPr eaLnBrk="1" hangingPunct="1"/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Water Vapor </a:t>
            </a:r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DIAL</a:t>
            </a: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pecan_timeser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0" y="1066800"/>
            <a:ext cx="10728574" cy="2362200"/>
          </a:xfrm>
          <a:prstGeom prst="rect">
            <a:avLst/>
          </a:prstGeom>
        </p:spPr>
      </p:pic>
      <p:pic>
        <p:nvPicPr>
          <p:cNvPr id="9" name="Picture 8" descr="DIAL_AERI_contain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724400"/>
            <a:ext cx="2844800" cy="2133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3045" y="4495800"/>
            <a:ext cx="157095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90600" y="4724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DIAL at PECAN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752600" y="5105400"/>
            <a:ext cx="228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620000" y="4495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DIAL now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15" name="Picture 14" descr="DIAL_PEC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4648200"/>
            <a:ext cx="1657350" cy="2209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pic>
        <p:nvPicPr>
          <p:cNvPr id="19" name="Picture 18" descr="dial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-1143000"/>
            <a:ext cx="5702760" cy="57231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81000" y="-381000"/>
            <a:ext cx="5715000" cy="1143000"/>
          </a:xfrm>
          <a:solidFill>
            <a:srgbClr val="001642"/>
          </a:solidFill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Water Vapor DIAL on 21 June</a:t>
            </a:r>
            <a:endParaRPr lang="en-US" altLang="en-US" sz="16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114800"/>
            <a:ext cx="8382000" cy="3516347"/>
          </a:xfrm>
          <a:prstGeom prst="rect">
            <a:avLst/>
          </a:prstGeom>
          <a:solidFill>
            <a:srgbClr val="00164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</a:rPr>
              <a:t>Numerous aerosol layers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</a:rPr>
              <a:t>Large-scale wave motions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</a:rPr>
              <a:t>Nocturnal BL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</a:rPr>
              <a:t>CBL growth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Paper showing validation of water vapor data by comparing with soundings, AERI, MWRP and GPS receivers (Weckwerth, Weber, Turner, </a:t>
            </a:r>
            <a:r>
              <a:rPr lang="en-US" sz="2000" dirty="0" err="1" smtClean="0">
                <a:solidFill>
                  <a:srgbClr val="99CCFF"/>
                </a:solidFill>
                <a:cs typeface="Arial" pitchFamily="34" charset="0"/>
              </a:rPr>
              <a:t>Spuler</a:t>
            </a:r>
            <a:r>
              <a:rPr lang="en-US" sz="2000" dirty="0" smtClean="0">
                <a:solidFill>
                  <a:srgbClr val="99CCFF"/>
                </a:solidFill>
                <a:cs typeface="Arial" pitchFamily="34" charset="0"/>
              </a:rPr>
              <a:t>, 2016 JTECH in press)</a:t>
            </a:r>
          </a:p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endParaRPr lang="en-US" sz="22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+mn-lt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75"/>
              </a:spcBef>
              <a:buFontTx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1887339"/>
            <a:ext cx="3810000" cy="30782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685800" y="8382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 sz="3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Radar Mosaics from EOL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5867400" y="1256357"/>
            <a:ext cx="3024188" cy="36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5"/>
              </a:spcBef>
              <a:buFontTx/>
              <a:buChar char="•"/>
            </a:pPr>
            <a:r>
              <a:rPr lang="en-US" altLang="en-US" sz="2100" dirty="0" smtClean="0">
                <a:solidFill>
                  <a:srgbClr val="99CCFF"/>
                </a:solidFill>
              </a:rPr>
              <a:t>19 NEXRADs + S-Pol</a:t>
            </a:r>
          </a:p>
          <a:p>
            <a:pPr>
              <a:spcBef>
                <a:spcPts val="75"/>
              </a:spcBef>
              <a:buFontTx/>
              <a:buChar char="•"/>
            </a:pPr>
            <a:r>
              <a:rPr lang="en-US" altLang="en-US" sz="2100" dirty="0" smtClean="0">
                <a:solidFill>
                  <a:srgbClr val="99CCFF"/>
                </a:solidFill>
              </a:rPr>
              <a:t>3-D gridded mosaic </a:t>
            </a:r>
          </a:p>
          <a:p>
            <a:pPr>
              <a:spcBef>
                <a:spcPts val="75"/>
              </a:spcBef>
              <a:buFontTx/>
              <a:buChar char="•"/>
            </a:pPr>
            <a:r>
              <a:rPr lang="el-GR" altLang="en-US" sz="2100" dirty="0" smtClean="0">
                <a:solidFill>
                  <a:srgbClr val="99CCFF"/>
                </a:solidFill>
              </a:rPr>
              <a:t>Δ</a:t>
            </a:r>
            <a:r>
              <a:rPr lang="en-US" altLang="en-US" sz="2100" dirty="0" smtClean="0">
                <a:solidFill>
                  <a:srgbClr val="99CCFF"/>
                </a:solidFill>
              </a:rPr>
              <a:t>x=</a:t>
            </a:r>
            <a:r>
              <a:rPr lang="el-GR" altLang="en-US" sz="2100" dirty="0" smtClean="0">
                <a:solidFill>
                  <a:srgbClr val="99CCFF"/>
                </a:solidFill>
              </a:rPr>
              <a:t> </a:t>
            </a:r>
            <a:r>
              <a:rPr lang="el-GR" altLang="en-US" sz="2100" dirty="0" smtClean="0">
                <a:solidFill>
                  <a:srgbClr val="99CCFF"/>
                </a:solidFill>
              </a:rPr>
              <a:t>Δ</a:t>
            </a:r>
            <a:r>
              <a:rPr lang="en-US" altLang="en-US" sz="2100" dirty="0" smtClean="0">
                <a:solidFill>
                  <a:srgbClr val="99CCFF"/>
                </a:solidFill>
              </a:rPr>
              <a:t>y=</a:t>
            </a:r>
            <a:r>
              <a:rPr lang="el-GR" altLang="en-US" sz="2100" dirty="0" smtClean="0">
                <a:solidFill>
                  <a:srgbClr val="99CCFF"/>
                </a:solidFill>
              </a:rPr>
              <a:t> </a:t>
            </a:r>
            <a:r>
              <a:rPr lang="el-GR" altLang="en-US" sz="2100" dirty="0" smtClean="0">
                <a:solidFill>
                  <a:srgbClr val="99CCFF"/>
                </a:solidFill>
              </a:rPr>
              <a:t>Δ</a:t>
            </a:r>
            <a:r>
              <a:rPr lang="en-US" altLang="en-US" sz="2100" dirty="0" smtClean="0">
                <a:solidFill>
                  <a:srgbClr val="99CCFF"/>
                </a:solidFill>
              </a:rPr>
              <a:t>z=250-500 m</a:t>
            </a:r>
          </a:p>
          <a:p>
            <a:pPr>
              <a:spcBef>
                <a:spcPts val="75"/>
              </a:spcBef>
              <a:buFont typeface="Arial" pitchFamily="34" charset="0"/>
              <a:buChar char="•"/>
            </a:pPr>
            <a:r>
              <a:rPr lang="en-US" altLang="en-US" sz="2100" dirty="0" smtClean="0">
                <a:solidFill>
                  <a:srgbClr val="99CCFF"/>
                </a:solidFill>
              </a:rPr>
              <a:t>Z, V, SW, ZDR, </a:t>
            </a:r>
            <a:r>
              <a:rPr lang="en-US" altLang="en-US" sz="2100" dirty="0" err="1" smtClean="0">
                <a:solidFill>
                  <a:srgbClr val="99CCFF"/>
                </a:solidFill>
              </a:rPr>
              <a:t>Rho_hv</a:t>
            </a:r>
            <a:r>
              <a:rPr lang="en-US" altLang="en-US" sz="2100" dirty="0" smtClean="0">
                <a:solidFill>
                  <a:srgbClr val="99CCFF"/>
                </a:solidFill>
              </a:rPr>
              <a:t>,</a:t>
            </a:r>
            <a:r>
              <a:rPr lang="en-US" altLang="en-US" sz="2100" dirty="0" smtClean="0">
                <a:solidFill>
                  <a:srgbClr val="99CCFF"/>
                </a:solidFill>
              </a:rPr>
              <a:t> PID, and QPE fields (rain rates + various accumulations)</a:t>
            </a:r>
            <a:endParaRPr lang="en-US" altLang="en-US" sz="2100" dirty="0" smtClean="0">
              <a:solidFill>
                <a:srgbClr val="FF0000"/>
              </a:solidFill>
            </a:endParaRPr>
          </a:p>
          <a:p>
            <a:pPr>
              <a:spcBef>
                <a:spcPts val="75"/>
              </a:spcBef>
              <a:buFontTx/>
              <a:buChar char="•"/>
            </a:pPr>
            <a:endParaRPr lang="en-US" altLang="en-US" sz="2100" dirty="0">
              <a:solidFill>
                <a:srgbClr val="99CCFF"/>
              </a:solidFill>
            </a:endParaRPr>
          </a:p>
        </p:txBody>
      </p:sp>
      <p:pic>
        <p:nvPicPr>
          <p:cNvPr id="2" name="output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2893" y="1085448"/>
            <a:ext cx="5715000" cy="561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8153400" cy="838200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EOL Instruments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03725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defRPr/>
            </a:pP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54075" lvl="2" indent="-396875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S-Pol 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  <a:hlinkClick r:id="rId4"/>
            </a:endParaRP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4"/>
              </a:rPr>
              <a:t>https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4"/>
              </a:rPr>
              <a:t>://www.eol.ucar.edu/content/s-pol-users-guide-pecan 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ISS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5"/>
              </a:rPr>
              <a:t>https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5"/>
              </a:rPr>
              <a:t>://</a:t>
            </a: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5"/>
              </a:rPr>
              <a:t>www.eol.ucar.edu/content/pecan-iss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</a:rPr>
              <a:t>WV-DIAL</a:t>
            </a:r>
          </a:p>
          <a:p>
            <a:pPr marL="1257300" lvl="2" indent="-342900">
              <a:spcBef>
                <a:spcPts val="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99CCFF"/>
                </a:solidFill>
                <a:latin typeface="Arial" charset="0"/>
                <a:ea typeface="Calibri" pitchFamily="34" charset="0"/>
                <a:cs typeface="Calibri" pitchFamily="34" charset="0"/>
                <a:sym typeface="Calibri" pitchFamily="34" charset="0"/>
                <a:hlinkClick r:id="rId6"/>
              </a:rPr>
              <a:t>https://www.eol.ucar.edu/instruments/wvdial</a:t>
            </a:r>
            <a:endParaRPr lang="en-US" sz="2000" dirty="0" smtClean="0">
              <a:solidFill>
                <a:srgbClr val="99CCFF"/>
              </a:solidFill>
              <a:latin typeface="Arial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 sz="3800" b="1" smtClean="0">
                <a:solidFill>
                  <a:srgbClr val="FFFF00"/>
                </a:solidFill>
                <a:latin typeface="Arial" panose="020B0604020202020204" pitchFamily="34" charset="0"/>
              </a:rPr>
              <a:t>Bore and CI from S-Pol</a:t>
            </a: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2400" b="1" smtClean="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953000" y="3962400"/>
            <a:ext cx="3810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CCFF"/>
                </a:solidFill>
                <a:latin typeface="Arial" charset="0"/>
              </a:rPr>
              <a:t>S-Pol reflectivity 0130-0530 UTC, every 10 min</a:t>
            </a: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CCFF"/>
                </a:solidFill>
                <a:latin typeface="Arial" charset="0"/>
              </a:rPr>
              <a:t>Bore initiates new convection at 0323 UTC</a:t>
            </a: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Arial" charset="0"/>
            </a:endParaRPr>
          </a:p>
          <a:p>
            <a:pPr marL="342900" indent="-342900">
              <a:spcBef>
                <a:spcPts val="75"/>
              </a:spcBef>
              <a:buFontTx/>
              <a:buChar char="•"/>
              <a:defRPr/>
            </a:pPr>
            <a:endParaRPr lang="en-US" sz="2000" dirty="0">
              <a:solidFill>
                <a:srgbClr val="99CCFF"/>
              </a:solidFill>
              <a:latin typeface="+mn-lt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 marL="800100" lvl="1" indent="-342900">
              <a:spcBef>
                <a:spcPts val="75"/>
              </a:spcBef>
              <a:buFontTx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4341" name="Picture 14" descr="bore_gen_dz_0626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8879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bore_gen__dz_vert_0626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25" y="990600"/>
            <a:ext cx="4016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9.5|9.2|11.6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9|8.7|6.8|6.9|2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5|0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91410</TotalTime>
  <Words>546</Words>
  <Application>Microsoft Office PowerPoint</Application>
  <PresentationFormat>On-screen Show (4:3)</PresentationFormat>
  <Paragraphs>125</Paragraphs>
  <Slides>14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Refined</vt:lpstr>
      <vt:lpstr> EOL Data at PECAN  Tammy M. Weckwerth, Mike Dixon, Bill Brown, Scott Spuler and Bob Rilling  NCAR/EOL      </vt:lpstr>
      <vt:lpstr>S-Pol Data  </vt:lpstr>
      <vt:lpstr>ISS Data  </vt:lpstr>
      <vt:lpstr>UFO 1: Bore</vt:lpstr>
      <vt:lpstr>Water Vapor DIAL</vt:lpstr>
      <vt:lpstr>Water Vapor DIAL on 21 June</vt:lpstr>
      <vt:lpstr>Radar Mosaics from EOL  </vt:lpstr>
      <vt:lpstr>EOL Instruments  </vt:lpstr>
      <vt:lpstr>Bore and CI from S-Pol </vt:lpstr>
      <vt:lpstr>Bore Observed by 449 MHz Profiler  </vt:lpstr>
      <vt:lpstr>Low Level Jet</vt:lpstr>
      <vt:lpstr>IOP31 MCS</vt:lpstr>
      <vt:lpstr>Issues : technical</vt:lpstr>
      <vt:lpstr>Bore Generation Captured by S-Pol  </vt:lpstr>
    </vt:vector>
  </TitlesOfParts>
  <Company>ATD\NCAR\UCAR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Measurements of Water Vapor and their Potential Impact on Warm Season Precipitation Forecasts</dc:title>
  <dc:creator>tammy</dc:creator>
  <cp:lastModifiedBy>tammy</cp:lastModifiedBy>
  <cp:revision>802</cp:revision>
  <dcterms:created xsi:type="dcterms:W3CDTF">2003-08-04T18:48:00Z</dcterms:created>
  <dcterms:modified xsi:type="dcterms:W3CDTF">2016-09-19T13:30:34Z</dcterms:modified>
</cp:coreProperties>
</file>