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40" r:id="rId1"/>
  </p:sldMasterIdLst>
  <p:notesMasterIdLst>
    <p:notesMasterId r:id="rId19"/>
  </p:notesMasterIdLst>
  <p:sldIdLst>
    <p:sldId id="256" r:id="rId2"/>
    <p:sldId id="274" r:id="rId3"/>
    <p:sldId id="276" r:id="rId4"/>
    <p:sldId id="275" r:id="rId5"/>
    <p:sldId id="257" r:id="rId6"/>
    <p:sldId id="258" r:id="rId7"/>
    <p:sldId id="266" r:id="rId8"/>
    <p:sldId id="261" r:id="rId9"/>
    <p:sldId id="268" r:id="rId10"/>
    <p:sldId id="270" r:id="rId11"/>
    <p:sldId id="271" r:id="rId12"/>
    <p:sldId id="272" r:id="rId13"/>
    <p:sldId id="273" r:id="rId14"/>
    <p:sldId id="269" r:id="rId15"/>
    <p:sldId id="260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7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BF0D-775C-4C49-81F6-7067EFCC3584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BBD2-A91C-43D1-9373-226804E55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150 um chosen</a:t>
            </a:r>
            <a:r>
              <a:rPr lang="en-US" sz="1600" baseline="0" dirty="0" smtClean="0"/>
              <a:t> as lower bound because there are many uncertainties concerning the validity of particles smaller than this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aseline="0" dirty="0" smtClean="0"/>
              <a:t>e.g., Shattered particles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PIP probe was also used, though there were</a:t>
            </a:r>
            <a:r>
              <a:rPr lang="en-US" sz="1600" baseline="0" dirty="0" smtClean="0"/>
              <a:t> lots of fogging problems.</a:t>
            </a:r>
          </a:p>
          <a:p>
            <a:r>
              <a:rPr lang="en-US" sz="1600" baseline="0" dirty="0" smtClean="0">
                <a:sym typeface="Wingdings"/>
              </a:rPr>
              <a:t></a:t>
            </a:r>
            <a:r>
              <a:rPr lang="en-US" sz="1600" baseline="0" dirty="0" smtClean="0"/>
              <a:t>We’re carefully assessing the reliability of this data and working to incorporate it into future analyses.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2B8A-2FB9-A341-B50C-54121F9D3A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5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150 um chosen</a:t>
            </a:r>
            <a:r>
              <a:rPr lang="en-US" sz="1600" baseline="0" dirty="0" smtClean="0"/>
              <a:t> as lower bound because there are many uncertainties concerning the validity of particles smaller than this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aseline="0" dirty="0" smtClean="0"/>
              <a:t>e.g., Shattered particles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PIP probe was also used, though there were</a:t>
            </a:r>
            <a:r>
              <a:rPr lang="en-US" sz="1600" baseline="0" dirty="0" smtClean="0"/>
              <a:t> lots of fogging problems.</a:t>
            </a:r>
          </a:p>
          <a:p>
            <a:r>
              <a:rPr lang="en-US" sz="1600" baseline="0" dirty="0" smtClean="0">
                <a:sym typeface="Wingdings"/>
              </a:rPr>
              <a:t></a:t>
            </a:r>
            <a:r>
              <a:rPr lang="en-US" sz="1600" baseline="0" dirty="0" smtClean="0"/>
              <a:t>We’re carefully assessing the reliability of this data and working to incorporate it into future analyses.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2B8A-2FB9-A341-B50C-54121F9D3A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5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150 um chosen</a:t>
            </a:r>
            <a:r>
              <a:rPr lang="en-US" sz="1600" baseline="0" dirty="0" smtClean="0"/>
              <a:t> as lower bound because there are many uncertainties concerning the validity of particles smaller than this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aseline="0" dirty="0" smtClean="0"/>
              <a:t>e.g., Shattered particles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PIP probe was also used, though there were</a:t>
            </a:r>
            <a:r>
              <a:rPr lang="en-US" sz="1600" baseline="0" dirty="0" smtClean="0"/>
              <a:t> lots of fogging problems.</a:t>
            </a:r>
          </a:p>
          <a:p>
            <a:r>
              <a:rPr lang="en-US" sz="1600" baseline="0" dirty="0" smtClean="0">
                <a:sym typeface="Wingdings"/>
              </a:rPr>
              <a:t></a:t>
            </a:r>
            <a:r>
              <a:rPr lang="en-US" sz="1600" baseline="0" dirty="0" smtClean="0"/>
              <a:t>We’re carefully assessing the reliability of this data and working to incorporate it into future analyses.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2B8A-2FB9-A341-B50C-54121F9D3A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5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1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7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7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3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1049-9690-2743-A332-7392C89F9E1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AF8C-FFAA-1343-930E-7A10F0D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1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DF1049-9690-2743-A332-7392C89F9E1B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E7CAF8C-FFAA-1343-930E-7A10F0D0C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2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013"/>
            <a:ext cx="7772400" cy="1360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Current State of Processing of the PECAN Microphysics Dataset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32" y="2035885"/>
            <a:ext cx="8910536" cy="135160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Greg</a:t>
            </a:r>
            <a:r>
              <a:rPr lang="en-US" sz="2300" b="1" dirty="0" smtClean="0"/>
              <a:t> </a:t>
            </a:r>
            <a:r>
              <a:rPr lang="en-US" sz="2300" dirty="0" smtClean="0"/>
              <a:t>M. McFarquhar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,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Daniel M. Stechman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, </a:t>
            </a:r>
            <a:r>
              <a:rPr lang="en-US" sz="2300" u="sng" dirty="0" smtClean="0"/>
              <a:t>Robert M. Rauber</a:t>
            </a:r>
            <a:r>
              <a:rPr lang="en-US" sz="2300" baseline="30000" dirty="0" smtClean="0"/>
              <a:t>1</a:t>
            </a:r>
            <a:r>
              <a:rPr lang="en-US" sz="2300" dirty="0" smtClean="0"/>
              <a:t>, Robert A. Black</a:t>
            </a:r>
            <a:r>
              <a:rPr lang="en-US" sz="2300" baseline="30000" dirty="0" smtClean="0"/>
              <a:t>2</a:t>
            </a:r>
            <a:r>
              <a:rPr lang="en-US" sz="2300" dirty="0"/>
              <a:t> </a:t>
            </a:r>
            <a:r>
              <a:rPr lang="en-US" sz="2300" dirty="0" smtClean="0"/>
              <a:t>and Brian F. Jewett</a:t>
            </a:r>
            <a:r>
              <a:rPr lang="en-US" sz="2300" baseline="30000" dirty="0" smtClean="0"/>
              <a:t>1</a:t>
            </a:r>
            <a:endParaRPr lang="en-US" sz="23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732" y="3387487"/>
            <a:ext cx="8813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University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of Illinois at Urbana-Champaign, Urbana, IL</a:t>
            </a:r>
          </a:p>
          <a:p>
            <a:r>
              <a:rPr lang="en-US" sz="1600" i="1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National Oceanic and Atmospheric Administration – Hurricane Research Division, Miami, FL</a:t>
            </a:r>
          </a:p>
          <a:p>
            <a:endParaRPr lang="en-US" sz="150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965" y="5985909"/>
            <a:ext cx="4546060" cy="742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4" y="5481261"/>
            <a:ext cx="1246197" cy="1247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909" y="5481262"/>
            <a:ext cx="1664208" cy="12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699" y="226593"/>
            <a:ext cx="6054412" cy="457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Mass Distribution Functions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83" y="3861013"/>
            <a:ext cx="4719727" cy="2834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8" y="944127"/>
            <a:ext cx="4711959" cy="2834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6994" y="4955177"/>
            <a:ext cx="260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Need PIP data for a complete analysis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0477" y="1487630"/>
            <a:ext cx="368271" cy="4626011"/>
            <a:chOff x="140477" y="1487630"/>
            <a:chExt cx="368271" cy="4626011"/>
          </a:xfrm>
        </p:grpSpPr>
        <p:sp>
          <p:nvSpPr>
            <p:cNvPr id="20" name="Oval 19"/>
            <p:cNvSpPr/>
            <p:nvPr/>
          </p:nvSpPr>
          <p:spPr>
            <a:xfrm>
              <a:off x="140477" y="1487630"/>
              <a:ext cx="368271" cy="167061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40477" y="4443024"/>
              <a:ext cx="368271" cy="167061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11215" y="1446378"/>
            <a:ext cx="368271" cy="4626011"/>
            <a:chOff x="4511215" y="1446378"/>
            <a:chExt cx="368271" cy="4626011"/>
          </a:xfrm>
        </p:grpSpPr>
        <p:sp>
          <p:nvSpPr>
            <p:cNvPr id="23" name="Oval 22"/>
            <p:cNvSpPr/>
            <p:nvPr/>
          </p:nvSpPr>
          <p:spPr>
            <a:xfrm>
              <a:off x="4511215" y="1446378"/>
              <a:ext cx="368271" cy="167061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11215" y="4401772"/>
              <a:ext cx="368271" cy="167061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15382" y="3469532"/>
            <a:ext cx="1011993" cy="3206666"/>
            <a:chOff x="2115382" y="3469532"/>
            <a:chExt cx="1011993" cy="3206666"/>
          </a:xfrm>
        </p:grpSpPr>
        <p:sp>
          <p:nvSpPr>
            <p:cNvPr id="26" name="Oval 25"/>
            <p:cNvSpPr/>
            <p:nvPr/>
          </p:nvSpPr>
          <p:spPr>
            <a:xfrm>
              <a:off x="2115382" y="3469532"/>
              <a:ext cx="1011993" cy="28329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15382" y="6392903"/>
              <a:ext cx="1011993" cy="28329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88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83" y="226593"/>
            <a:ext cx="6054412" cy="457001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PIP Data Quality</a:t>
            </a:r>
            <a:endParaRPr lang="en-US" sz="2000" i="1"/>
          </a:p>
        </p:txBody>
      </p:sp>
      <p:sp>
        <p:nvSpPr>
          <p:cNvPr id="3" name="TextBox 2"/>
          <p:cNvSpPr txBox="1"/>
          <p:nvPr/>
        </p:nvSpPr>
        <p:spPr>
          <a:xfrm>
            <a:off x="1463038" y="914400"/>
            <a:ext cx="635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Fogging and/or icing caused data quality issues and at times complete failure of PIP</a:t>
            </a:r>
            <a:endParaRPr lang="en-US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274" y="2161512"/>
            <a:ext cx="289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charset="0"/>
                <a:ea typeface="Arial" charset="0"/>
                <a:cs typeface="Arial" charset="0"/>
              </a:rPr>
              <a:t>Good Data (CIP)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0177" y="2161512"/>
            <a:ext cx="30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charset="0"/>
                <a:ea typeface="Arial" charset="0"/>
                <a:cs typeface="Arial" charset="0"/>
              </a:rPr>
              <a:t>Partially Corrupt Data (PIP)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67" y="2653937"/>
            <a:ext cx="4279392" cy="3138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5" y="2654186"/>
            <a:ext cx="4279392" cy="31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83" y="226593"/>
            <a:ext cx="6054412" cy="457001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PIP Data Quality</a:t>
            </a:r>
            <a:endParaRPr lang="en-US" sz="2000" i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3" y="705677"/>
            <a:ext cx="4023360" cy="2950523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114542" y="2577737"/>
            <a:ext cx="2586601" cy="1994263"/>
          </a:xfrm>
          <a:custGeom>
            <a:avLst/>
            <a:gdLst>
              <a:gd name="connsiteX0" fmla="*/ 2598 w 2501958"/>
              <a:gd name="connsiteY0" fmla="*/ 0 h 1994263"/>
              <a:gd name="connsiteX1" fmla="*/ 20015 w 2501958"/>
              <a:gd name="connsiteY1" fmla="*/ 313509 h 1994263"/>
              <a:gd name="connsiteX2" fmla="*/ 150644 w 2501958"/>
              <a:gd name="connsiteY2" fmla="*/ 1018903 h 1994263"/>
              <a:gd name="connsiteX3" fmla="*/ 359649 w 2501958"/>
              <a:gd name="connsiteY3" fmla="*/ 1584960 h 1994263"/>
              <a:gd name="connsiteX4" fmla="*/ 2501958 w 2501958"/>
              <a:gd name="connsiteY4" fmla="*/ 1994263 h 1994263"/>
              <a:gd name="connsiteX0" fmla="*/ 100024 w 2599384"/>
              <a:gd name="connsiteY0" fmla="*/ 0 h 1994263"/>
              <a:gd name="connsiteX1" fmla="*/ 117441 w 2599384"/>
              <a:gd name="connsiteY1" fmla="*/ 313509 h 1994263"/>
              <a:gd name="connsiteX2" fmla="*/ 12938 w 2599384"/>
              <a:gd name="connsiteY2" fmla="*/ 1036320 h 1994263"/>
              <a:gd name="connsiteX3" fmla="*/ 457075 w 2599384"/>
              <a:gd name="connsiteY3" fmla="*/ 1584960 h 1994263"/>
              <a:gd name="connsiteX4" fmla="*/ 2599384 w 2599384"/>
              <a:gd name="connsiteY4" fmla="*/ 1994263 h 1994263"/>
              <a:gd name="connsiteX0" fmla="*/ 87233 w 2586593"/>
              <a:gd name="connsiteY0" fmla="*/ 0 h 1994263"/>
              <a:gd name="connsiteX1" fmla="*/ 104650 w 2586593"/>
              <a:gd name="connsiteY1" fmla="*/ 313509 h 1994263"/>
              <a:gd name="connsiteX2" fmla="*/ 147 w 2586593"/>
              <a:gd name="connsiteY2" fmla="*/ 1036320 h 1994263"/>
              <a:gd name="connsiteX3" fmla="*/ 444284 w 2586593"/>
              <a:gd name="connsiteY3" fmla="*/ 1584960 h 1994263"/>
              <a:gd name="connsiteX4" fmla="*/ 2586593 w 2586593"/>
              <a:gd name="connsiteY4" fmla="*/ 1994263 h 1994263"/>
              <a:gd name="connsiteX0" fmla="*/ 122076 w 2586601"/>
              <a:gd name="connsiteY0" fmla="*/ 0 h 1994263"/>
              <a:gd name="connsiteX1" fmla="*/ 104658 w 2586601"/>
              <a:gd name="connsiteY1" fmla="*/ 313509 h 1994263"/>
              <a:gd name="connsiteX2" fmla="*/ 155 w 2586601"/>
              <a:gd name="connsiteY2" fmla="*/ 1036320 h 1994263"/>
              <a:gd name="connsiteX3" fmla="*/ 444292 w 2586601"/>
              <a:gd name="connsiteY3" fmla="*/ 1584960 h 1994263"/>
              <a:gd name="connsiteX4" fmla="*/ 2586601 w 2586601"/>
              <a:gd name="connsiteY4" fmla="*/ 1994263 h 199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601" h="1994263">
                <a:moveTo>
                  <a:pt x="122076" y="0"/>
                </a:moveTo>
                <a:cubicBezTo>
                  <a:pt x="118447" y="71846"/>
                  <a:pt x="124978" y="140789"/>
                  <a:pt x="104658" y="313509"/>
                </a:cubicBezTo>
                <a:cubicBezTo>
                  <a:pt x="84338" y="486229"/>
                  <a:pt x="-4199" y="833120"/>
                  <a:pt x="155" y="1036320"/>
                </a:cubicBezTo>
                <a:cubicBezTo>
                  <a:pt x="4509" y="1239520"/>
                  <a:pt x="13218" y="1425303"/>
                  <a:pt x="444292" y="1584960"/>
                </a:cubicBezTo>
                <a:cubicBezTo>
                  <a:pt x="875366" y="1744617"/>
                  <a:pt x="1711389" y="1870891"/>
                  <a:pt x="2586601" y="1994263"/>
                </a:cubicBezTo>
              </a:path>
            </a:pathLst>
          </a:custGeom>
          <a:noFill/>
          <a:ln w="34925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1206" y="2725271"/>
            <a:ext cx="2003288" cy="3209364"/>
          </a:xfrm>
          <a:custGeom>
            <a:avLst/>
            <a:gdLst>
              <a:gd name="connsiteX0" fmla="*/ 981312 w 2003288"/>
              <a:gd name="connsiteY0" fmla="*/ 0 h 3209364"/>
              <a:gd name="connsiteX1" fmla="*/ 31053 w 2003288"/>
              <a:gd name="connsiteY1" fmla="*/ 2375647 h 3209364"/>
              <a:gd name="connsiteX2" fmla="*/ 2003288 w 2003288"/>
              <a:gd name="connsiteY2" fmla="*/ 3209364 h 320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3288" h="3209364">
                <a:moveTo>
                  <a:pt x="981312" y="0"/>
                </a:moveTo>
                <a:cubicBezTo>
                  <a:pt x="421018" y="920376"/>
                  <a:pt x="-139276" y="1840753"/>
                  <a:pt x="31053" y="2375647"/>
                </a:cubicBezTo>
                <a:cubicBezTo>
                  <a:pt x="201382" y="2910541"/>
                  <a:pt x="2003288" y="3209364"/>
                  <a:pt x="2003288" y="3209364"/>
                </a:cubicBezTo>
              </a:path>
            </a:pathLst>
          </a:custGeom>
          <a:noFill/>
          <a:ln w="31750">
            <a:solidFill>
              <a:schemeClr val="accent5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39870" y="1211443"/>
            <a:ext cx="4180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latin typeface="Arial" charset="0"/>
                <a:ea typeface="Arial" charset="0"/>
                <a:cs typeface="Arial" charset="0"/>
              </a:rPr>
              <a:t>We will be analyzing the PIP data on a second-by-second basis to determine which periods contain usable data</a:t>
            </a:r>
            <a:endParaRPr lang="en-US" sz="2400" i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59" y="3678284"/>
            <a:ext cx="5221224" cy="30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83" y="226593"/>
            <a:ext cx="4653644" cy="45700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CAS Probe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798959"/>
            <a:ext cx="4480560" cy="3260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1692327"/>
            <a:ext cx="4480560" cy="34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91" y="178725"/>
            <a:ext cx="7639213" cy="596337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Representative Particle Images</a:t>
            </a:r>
            <a:endParaRPr lang="en-US" sz="2000" i="1"/>
          </a:p>
        </p:txBody>
      </p:sp>
      <p:sp>
        <p:nvSpPr>
          <p:cNvPr id="8" name="TextBox 7"/>
          <p:cNvSpPr txBox="1"/>
          <p:nvPr/>
        </p:nvSpPr>
        <p:spPr>
          <a:xfrm>
            <a:off x="91440" y="1235208"/>
            <a:ext cx="30175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is-IS" sz="2400" smtClean="0"/>
              <a:t>Images of all particles will be available on archive as function of time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is-IS" sz="2400" smtClean="0"/>
              <a:t>For spirals, we will generate plots showing selected images binned by temperature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493655"/>
            <a:ext cx="2880360" cy="5274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87" y="1193073"/>
            <a:ext cx="2880360" cy="55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2" y="102304"/>
            <a:ext cx="3456595" cy="600891"/>
          </a:xfrm>
        </p:spPr>
        <p:txBody>
          <a:bodyPr>
            <a:normAutofit/>
          </a:bodyPr>
          <a:lstStyle/>
          <a:p>
            <a:r>
              <a:rPr lang="en-US" sz="3600" smtClean="0"/>
              <a:t>PECAN Spirals</a:t>
            </a:r>
            <a:endParaRPr lang="en-US" sz="1800" i="1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30927"/>
              </p:ext>
            </p:extLst>
          </p:nvPr>
        </p:nvGraphicFramePr>
        <p:xfrm>
          <a:off x="132262" y="771065"/>
          <a:ext cx="4297680" cy="191638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"/>
                <a:gridCol w="548640"/>
                <a:gridCol w="548640"/>
                <a:gridCol w="822960"/>
                <a:gridCol w="548640"/>
                <a:gridCol w="548640"/>
                <a:gridCol w="822960"/>
              </a:tblGrid>
              <a:tr h="25233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20150617 - IOP 11</a:t>
                      </a:r>
                      <a:endParaRPr lang="cs-CZ" sz="16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Spiral #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>
                          <a:effectLst/>
                        </a:rPr>
                        <a:t>2</a:t>
                      </a:r>
                      <a:endParaRPr lang="is-I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64808"/>
              </p:ext>
            </p:extLst>
          </p:nvPr>
        </p:nvGraphicFramePr>
        <p:xfrm>
          <a:off x="132262" y="2755316"/>
          <a:ext cx="4297680" cy="17411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"/>
                <a:gridCol w="548640"/>
                <a:gridCol w="548640"/>
                <a:gridCol w="822960"/>
                <a:gridCol w="548640"/>
                <a:gridCol w="548640"/>
                <a:gridCol w="822960"/>
              </a:tblGrid>
              <a:tr h="25233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smtClean="0">
                          <a:effectLst/>
                        </a:rPr>
                        <a:t>20150620 </a:t>
                      </a:r>
                      <a:r>
                        <a:rPr lang="cs-CZ" sz="1600" u="none" strike="noStrike">
                          <a:effectLst/>
                        </a:rPr>
                        <a:t>- </a:t>
                      </a:r>
                      <a:r>
                        <a:rPr lang="cs-CZ" sz="1600" u="none" strike="noStrike" smtClean="0">
                          <a:effectLst/>
                        </a:rPr>
                        <a:t>UFO 4</a:t>
                      </a:r>
                      <a:endParaRPr lang="cs-CZ" sz="16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Spiral #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>
                          <a:effectLst/>
                        </a:rPr>
                        <a:t>2</a:t>
                      </a:r>
                      <a:endParaRPr lang="is-I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71301"/>
              </p:ext>
            </p:extLst>
          </p:nvPr>
        </p:nvGraphicFramePr>
        <p:xfrm>
          <a:off x="132262" y="4564322"/>
          <a:ext cx="4297680" cy="86491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"/>
                <a:gridCol w="548640"/>
                <a:gridCol w="548640"/>
                <a:gridCol w="822960"/>
                <a:gridCol w="548640"/>
                <a:gridCol w="548640"/>
                <a:gridCol w="822960"/>
              </a:tblGrid>
              <a:tr h="25233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smtClean="0">
                          <a:effectLst/>
                        </a:rPr>
                        <a:t>20150701 – IOP 17</a:t>
                      </a:r>
                      <a:endParaRPr lang="cs-CZ" sz="16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Spiral #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75930"/>
              </p:ext>
            </p:extLst>
          </p:nvPr>
        </p:nvGraphicFramePr>
        <p:xfrm>
          <a:off x="132262" y="5497103"/>
          <a:ext cx="4297680" cy="1215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"/>
                <a:gridCol w="548640"/>
                <a:gridCol w="548640"/>
                <a:gridCol w="822960"/>
                <a:gridCol w="548640"/>
                <a:gridCol w="548640"/>
                <a:gridCol w="822960"/>
              </a:tblGrid>
              <a:tr h="25233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smtClean="0">
                          <a:effectLst/>
                        </a:rPr>
                        <a:t>20150702 – UFO 8A</a:t>
                      </a:r>
                      <a:endParaRPr lang="cs-CZ" sz="16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Spiral #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>
                          <a:effectLst/>
                        </a:rPr>
                        <a:t>2</a:t>
                      </a:r>
                      <a:endParaRPr lang="is-I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59329"/>
              </p:ext>
            </p:extLst>
          </p:nvPr>
        </p:nvGraphicFramePr>
        <p:xfrm>
          <a:off x="4649832" y="771064"/>
          <a:ext cx="4297680" cy="191638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"/>
                <a:gridCol w="548640"/>
                <a:gridCol w="548640"/>
                <a:gridCol w="822960"/>
                <a:gridCol w="548640"/>
                <a:gridCol w="548640"/>
                <a:gridCol w="822960"/>
              </a:tblGrid>
              <a:tr h="25233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smtClean="0">
                          <a:effectLst/>
                        </a:rPr>
                        <a:t>20150706 </a:t>
                      </a:r>
                      <a:r>
                        <a:rPr lang="cs-CZ" sz="1600" u="none" strike="noStrike">
                          <a:effectLst/>
                        </a:rPr>
                        <a:t>- IOP </a:t>
                      </a:r>
                      <a:r>
                        <a:rPr lang="cs-CZ" sz="1600" u="none" strike="noStrike" smtClean="0">
                          <a:effectLst/>
                        </a:rPr>
                        <a:t>20</a:t>
                      </a:r>
                      <a:endParaRPr lang="cs-CZ" sz="16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Spiral #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smtClean="0">
                          <a:solidFill>
                            <a:schemeClr val="dk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>
                          <a:effectLst/>
                        </a:rPr>
                        <a:t>2</a:t>
                      </a:r>
                      <a:endParaRPr lang="is-I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smtClean="0">
                          <a:solidFill>
                            <a:schemeClr val="dk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31691"/>
              </p:ext>
            </p:extLst>
          </p:nvPr>
        </p:nvGraphicFramePr>
        <p:xfrm>
          <a:off x="4649832" y="2755316"/>
          <a:ext cx="4297680" cy="349358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57200"/>
                <a:gridCol w="548640"/>
                <a:gridCol w="548640"/>
                <a:gridCol w="822960"/>
                <a:gridCol w="548640"/>
                <a:gridCol w="548640"/>
                <a:gridCol w="822960"/>
              </a:tblGrid>
              <a:tr h="25233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smtClean="0">
                          <a:effectLst/>
                        </a:rPr>
                        <a:t>20150709 </a:t>
                      </a:r>
                      <a:r>
                        <a:rPr lang="cs-CZ" sz="1600" u="none" strike="noStrike">
                          <a:effectLst/>
                        </a:rPr>
                        <a:t>- IOP </a:t>
                      </a:r>
                      <a:r>
                        <a:rPr lang="cs-CZ" sz="1600" u="none" strike="noStrike" smtClean="0">
                          <a:effectLst/>
                        </a:rPr>
                        <a:t>21</a:t>
                      </a:r>
                      <a:endParaRPr lang="cs-CZ" sz="16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Spiral #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PbP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SD Data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PIP Rep. Particle Plot</a:t>
                      </a:r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>
                          <a:effectLst/>
                        </a:rPr>
                        <a:t>2</a:t>
                      </a:r>
                      <a:endParaRPr lang="is-I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403815" y="6411042"/>
            <a:ext cx="478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**No spirals during IOP 25, UFO 12, and IOP 27**</a:t>
            </a:r>
            <a:endParaRPr lang="en-US" i="1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67250"/>
              </p:ext>
            </p:extLst>
          </p:nvPr>
        </p:nvGraphicFramePr>
        <p:xfrm>
          <a:off x="4950553" y="128132"/>
          <a:ext cx="3696238" cy="51025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06463"/>
                <a:gridCol w="735803"/>
                <a:gridCol w="926986"/>
                <a:gridCol w="926986"/>
              </a:tblGrid>
              <a:tr h="138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Wingdings 2" charset="2"/>
                          <a:ea typeface="Wingdings 2" charset="2"/>
                          <a:cs typeface="Wingdings 2" charset="2"/>
                        </a:rPr>
                        <a:t>P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Wingdings 2" charset="2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!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Copperplate Gothic Bold" charset="0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pperplate Gothic Bold" charset="0"/>
                          <a:ea typeface="Copperplate Gothic Bold" charset="0"/>
                          <a:cs typeface="Copperplate Gothic Bold" charset="0"/>
                        </a:rPr>
                        <a:t>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2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Wingdings 2" charset="2"/>
                          <a:cs typeface="Wingdings 2" charset="2"/>
                        </a:rPr>
                        <a:t>Complete – Ready for Archive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Wingdings 2" charset="2"/>
                          <a:cs typeface="Wingdings 2" charset="2"/>
                        </a:rPr>
                        <a:t>Ready</a:t>
                      </a:r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Wingdings 2" charset="2"/>
                          <a:cs typeface="Wingdings 2" charset="2"/>
                        </a:rPr>
                        <a:t> to </a:t>
                      </a:r>
                      <a:r>
                        <a:rPr lang="sk-SK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Wingdings 2" charset="2"/>
                          <a:cs typeface="Wingdings 2" charset="2"/>
                        </a:rPr>
                        <a:t>Produce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Wingdings 2" charset="2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opperplate Gothic Bold" charset="0"/>
                          <a:cs typeface="Copperplate Gothic Bold" charset="0"/>
                        </a:rPr>
                        <a:t>Incomplete – </a:t>
                      </a:r>
                      <a:r>
                        <a:rPr lang="sk-SK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opperplate Gothic Bold" charset="0"/>
                          <a:cs typeface="Copperplate Gothic Bold" charset="0"/>
                        </a:rPr>
                        <a:t>Pending</a:t>
                      </a:r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opperplate Gothic Bold" charset="0"/>
                          <a:cs typeface="Copperplate Gothic Bold" charset="0"/>
                        </a:rPr>
                        <a:t> PIP QC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opperplate Gothic Bold" charset="0"/>
                          <a:cs typeface="Copperplate Gothic Bold" charset="0"/>
                        </a:rPr>
                        <a:t>No </a:t>
                      </a:r>
                      <a:r>
                        <a:rPr lang="sk-SK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opperplate Gothic Bold" charset="0"/>
                          <a:cs typeface="Copperplate Gothic Bold" charset="0"/>
                        </a:rPr>
                        <a:t>Data</a:t>
                      </a:r>
                      <a:endParaRPr lang="sk-SK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Copperplate Gothic Bold" charset="0"/>
                        <a:cs typeface="Copperplate Gothic Bold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8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47" y="248395"/>
            <a:ext cx="8266230" cy="938380"/>
          </a:xfrm>
        </p:spPr>
        <p:txBody>
          <a:bodyPr>
            <a:normAutofit/>
          </a:bodyPr>
          <a:lstStyle/>
          <a:p>
            <a:r>
              <a:rPr lang="en-US" sz="4000" smtClean="0"/>
              <a:t>Archival</a:t>
            </a:r>
            <a:endParaRPr lang="en-US" sz="1600" i="1"/>
          </a:p>
        </p:txBody>
      </p:sp>
      <p:sp>
        <p:nvSpPr>
          <p:cNvPr id="4" name="TextBox 3"/>
          <p:cNvSpPr txBox="1"/>
          <p:nvPr/>
        </p:nvSpPr>
        <p:spPr>
          <a:xfrm>
            <a:off x="346547" y="992877"/>
            <a:ext cx="851877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is-IS" sz="2800" dirty="0" smtClean="0"/>
              <a:t>We will begin uploading QC’d data to the archive soon </a:t>
            </a:r>
          </a:p>
          <a:p>
            <a:pPr indent="-457200"/>
            <a:r>
              <a:rPr lang="is-IS" sz="2800" i="1" dirty="0" smtClean="0"/>
              <a:t>(will be assigned a DOI)</a:t>
            </a:r>
          </a:p>
          <a:p>
            <a:pPr>
              <a:spcAft>
                <a:spcPts val="600"/>
              </a:spcAft>
            </a:pPr>
            <a:endParaRPr lang="is-IS" sz="1600" dirty="0"/>
          </a:p>
          <a:p>
            <a:pPr>
              <a:spcAft>
                <a:spcPts val="600"/>
              </a:spcAft>
            </a:pPr>
            <a:r>
              <a:rPr lang="is-IS" sz="2800" dirty="0" smtClean="0"/>
              <a:t>Ready for upload to the data archive: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is-IS" sz="2400" dirty="0" smtClean="0"/>
              <a:t>CIP particle-by-particle and size distribution data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is-IS" sz="2400" dirty="0" smtClean="0"/>
              <a:t>Select representative particle image plots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1648" y="5208023"/>
            <a:ext cx="2773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Not currently on the archive (obtained from NOAA HRD)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Should they be on archive?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346547" y="401557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s-IS" sz="2800" dirty="0"/>
              <a:t>No/limited processing: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is-IS" sz="2400" dirty="0"/>
              <a:t>PIP particle-by-particle and size distribution data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is-IS" sz="2400" dirty="0">
                <a:sym typeface="Wingdings"/>
              </a:rPr>
              <a:t>SEA, CAS, and CDP </a:t>
            </a:r>
            <a:r>
              <a:rPr lang="is-IS" sz="2400" dirty="0" smtClean="0">
                <a:sym typeface="Wingdings"/>
              </a:rPr>
              <a:t>data</a:t>
            </a:r>
            <a:endParaRPr lang="is-IS" sz="2400" dirty="0"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602" y="4015578"/>
            <a:ext cx="26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s-IS" sz="2800" dirty="0">
                <a:solidFill>
                  <a:srgbClr val="FF0000"/>
                </a:solidFill>
                <a:sym typeface="Wingdings"/>
              </a:rPr>
              <a:t>Raw CIP/PIP data</a:t>
            </a:r>
          </a:p>
        </p:txBody>
      </p:sp>
      <p:cxnSp>
        <p:nvCxnSpPr>
          <p:cNvPr id="9" name="Straight Arrow Connector 8"/>
          <p:cNvCxnSpPr>
            <a:stCxn id="5" idx="2"/>
            <a:endCxn id="8" idx="0"/>
          </p:cNvCxnSpPr>
          <p:nvPr/>
        </p:nvCxnSpPr>
        <p:spPr>
          <a:xfrm flipH="1">
            <a:off x="7478487" y="4538798"/>
            <a:ext cx="283826" cy="6692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47" y="248395"/>
            <a:ext cx="8266230" cy="938380"/>
          </a:xfrm>
        </p:spPr>
        <p:txBody>
          <a:bodyPr>
            <a:normAutofit/>
          </a:bodyPr>
          <a:lstStyle/>
          <a:p>
            <a:r>
              <a:rPr lang="en-US" sz="4000" smtClean="0"/>
              <a:t>Archival</a:t>
            </a:r>
            <a:endParaRPr lang="en-US" sz="1600" i="1"/>
          </a:p>
        </p:txBody>
      </p:sp>
      <p:sp>
        <p:nvSpPr>
          <p:cNvPr id="3" name="Rectangle 2"/>
          <p:cNvSpPr/>
          <p:nvPr/>
        </p:nvSpPr>
        <p:spPr>
          <a:xfrm>
            <a:off x="786329" y="1667238"/>
            <a:ext cx="738666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s-IS" sz="3200" dirty="0" smtClean="0"/>
              <a:t>Encourage collaborative use of the data</a:t>
            </a:r>
          </a:p>
          <a:p>
            <a:pPr>
              <a:spcAft>
                <a:spcPts val="600"/>
              </a:spcAft>
            </a:pPr>
            <a:endParaRPr lang="is-IS" sz="3200" dirty="0" smtClean="0"/>
          </a:p>
          <a:p>
            <a:pPr>
              <a:spcAft>
                <a:spcPts val="600"/>
              </a:spcAft>
            </a:pPr>
            <a:r>
              <a:rPr lang="is-IS" sz="3200" dirty="0" smtClean="0"/>
              <a:t>Looking </a:t>
            </a:r>
            <a:r>
              <a:rPr lang="is-IS" sz="3200" dirty="0"/>
              <a:t>for friendly users to use data in their investigations </a:t>
            </a:r>
            <a:endParaRPr lang="is-IS" sz="3200" dirty="0" smtClean="0"/>
          </a:p>
          <a:p>
            <a:pPr>
              <a:spcAft>
                <a:spcPts val="600"/>
              </a:spcAft>
            </a:pPr>
            <a:endParaRPr lang="is-IS" sz="3200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is-IS" sz="3200" dirty="0" smtClean="0">
                <a:sym typeface="Wingdings"/>
              </a:rPr>
              <a:t> </a:t>
            </a:r>
            <a:r>
              <a:rPr lang="is-IS" sz="3200" dirty="0">
                <a:sym typeface="Wingdings"/>
              </a:rPr>
              <a:t>Contact Greg McFarquhar if interested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9164" y="5022003"/>
            <a:ext cx="3600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s-IS" sz="3200" i="1" smtClean="0"/>
              <a:t>mcfarq@illinois.edu</a:t>
            </a:r>
            <a:endParaRPr lang="is-IS" sz="2400" i="1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106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45" y="208763"/>
            <a:ext cx="4388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Instrumentation: Imaging Probes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46" y="1760046"/>
            <a:ext cx="52684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Cloud Imaging Probe (CIP)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64 laser diodes with 25 µm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resolution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(~125 µm to 1600 µm)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Good quality data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84879" y="736218"/>
            <a:ext cx="4410228" cy="1996934"/>
            <a:chOff x="4584879" y="736218"/>
            <a:chExt cx="4410228" cy="19969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84" t="10446" r="7939" b="13923"/>
            <a:stretch/>
          </p:blipFill>
          <p:spPr>
            <a:xfrm>
              <a:off x="5585977" y="736218"/>
              <a:ext cx="3409130" cy="1996934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584879" y="1760047"/>
              <a:ext cx="1855678" cy="3070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7445" y="3988438"/>
            <a:ext cx="4836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Precipitation Imaging Probe (PIP)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64 laser diodes with 100 µm resolution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(~0.6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mm to 6.4 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Data quality not as good, but some data recoverable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49273" y="3756979"/>
            <a:ext cx="4345834" cy="2583481"/>
            <a:chOff x="4649273" y="3756979"/>
            <a:chExt cx="4345834" cy="25834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97" t="10532" r="14970" b="21536"/>
            <a:stretch/>
          </p:blipFill>
          <p:spPr>
            <a:xfrm>
              <a:off x="5585977" y="3756979"/>
              <a:ext cx="3409130" cy="258348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649273" y="4436772"/>
              <a:ext cx="1610850" cy="6119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76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45" y="208763"/>
            <a:ext cx="4388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Instrumentation: Droplet Probes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46" y="1760046"/>
            <a:ext cx="53620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Cloud Droplet Probe (CDP)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Size measured by forward scattering of light (2 </a:t>
            </a:r>
            <a:r>
              <a:rPr lang="en-US" sz="2400" dirty="0" smtClean="0">
                <a:latin typeface="Symbol" panose="05050102010706020507" pitchFamily="18" charset="2"/>
                <a:ea typeface="Arial" charset="0"/>
                <a:cs typeface="Arial" charset="0"/>
              </a:rPr>
              <a:t>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en-US" sz="2400" dirty="0">
                <a:latin typeface="Symbol" panose="05050102010706020507" pitchFamily="18" charset="2"/>
                <a:ea typeface="Arial" charset="0"/>
                <a:cs typeface="Arial" charset="0"/>
              </a:rPr>
              <a:t>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12193" y="736218"/>
            <a:ext cx="4382914" cy="1996934"/>
            <a:chOff x="4612193" y="736218"/>
            <a:chExt cx="4382914" cy="19969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84" t="10446" r="7939" b="13923"/>
            <a:stretch/>
          </p:blipFill>
          <p:spPr>
            <a:xfrm>
              <a:off x="5585977" y="736218"/>
              <a:ext cx="3409130" cy="1996934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4612193" y="1532202"/>
              <a:ext cx="2650183" cy="5176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7444" y="3484587"/>
            <a:ext cx="43882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Cloud Aerosol Spectrometer (CAS)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Size measured by forward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scattering of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light 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0.53 to 50 </a:t>
            </a:r>
            <a:r>
              <a:rPr lang="en-US" sz="2400" dirty="0">
                <a:latin typeface="Symbol" panose="05050102010706020507" pitchFamily="18" charset="2"/>
                <a:ea typeface="Arial" charset="0"/>
                <a:cs typeface="Arial" charset="0"/>
              </a:rPr>
              <a:t>m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83735" y="4056845"/>
            <a:ext cx="5511372" cy="2194010"/>
            <a:chOff x="3483735" y="4056845"/>
            <a:chExt cx="5511372" cy="21940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1" t="20592" r="10757" b="19592"/>
            <a:stretch/>
          </p:blipFill>
          <p:spPr>
            <a:xfrm>
              <a:off x="5585977" y="4311266"/>
              <a:ext cx="3409130" cy="1939589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3483735" y="4056845"/>
              <a:ext cx="2866823" cy="14898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46563" y="5894682"/>
            <a:ext cx="4388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These data can be trusted for liquid droplets</a:t>
            </a:r>
            <a:endParaRPr lang="en-US" sz="2000" i="1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445" y="208763"/>
            <a:ext cx="4388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Instrumentation: Hot Wire Probes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46" y="1760046"/>
            <a:ext cx="6585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SEA hot-wire probe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Directly measures LWC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0-10 g/m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for airspeeds &lt; 150 m/s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0064" y="150702"/>
            <a:ext cx="5651239" cy="3218688"/>
            <a:chOff x="3350064" y="150702"/>
            <a:chExt cx="5651239" cy="32186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615" y="150702"/>
              <a:ext cx="3218688" cy="321868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350064" y="1412586"/>
              <a:ext cx="3352488" cy="6062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88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62" y="147415"/>
            <a:ext cx="8577072" cy="7578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Optical Array Probe Data</a:t>
            </a:r>
            <a:endParaRPr lang="en-US" sz="21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5294" y="1682885"/>
            <a:ext cx="7986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Three primary steps in UIOPS: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Process raw binary image data, and convert to </a:t>
            </a:r>
            <a:r>
              <a:rPr lang="en-US" sz="2400" dirty="0" err="1" smtClean="0"/>
              <a:t>netCDF</a:t>
            </a:r>
            <a:r>
              <a:rPr lang="en-US" sz="2400" smtClean="0"/>
              <a:t> 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400" smtClean="0"/>
              <a:t>Reject particles &amp; determine morphology of each particle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is-IS" sz="2400" smtClean="0"/>
              <a:t>Calculate 1-second particle size distributions (PSDs) and bulk microphysical quantities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326655" y="1032460"/>
            <a:ext cx="8383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Use UIOPS </a:t>
            </a:r>
            <a:r>
              <a:rPr lang="en-US" sz="2000" i="1"/>
              <a:t>(University of Illinois Optical Array Probe Processing Software)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501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47" y="248395"/>
            <a:ext cx="7886700" cy="938380"/>
          </a:xfrm>
        </p:spPr>
        <p:txBody>
          <a:bodyPr>
            <a:normAutofit/>
          </a:bodyPr>
          <a:lstStyle/>
          <a:p>
            <a:r>
              <a:rPr lang="en-US" sz="4000" smtClean="0"/>
              <a:t>Quality Control</a:t>
            </a:r>
            <a:endParaRPr lang="en-US" sz="2000" i="1"/>
          </a:p>
        </p:txBody>
      </p:sp>
      <p:sp>
        <p:nvSpPr>
          <p:cNvPr id="4" name="TextBox 3"/>
          <p:cNvSpPr txBox="1"/>
          <p:nvPr/>
        </p:nvSpPr>
        <p:spPr>
          <a:xfrm>
            <a:off x="525293" y="1682885"/>
            <a:ext cx="83574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smtClean="0"/>
              <a:t>Following particles are rejected: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smtClean="0"/>
              <a:t>Shattered artifacts</a:t>
            </a:r>
          </a:p>
          <a:p>
            <a:pPr marL="914400" lvl="1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smtClean="0"/>
              <a:t>Short interarrival time </a:t>
            </a:r>
            <a:r>
              <a:rPr lang="en-US" sz="2400" smtClean="0">
                <a:sym typeface="Wingdings"/>
              </a:rPr>
              <a:t>suggests shattered artifact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2800" smtClean="0">
                <a:sym typeface="Wingdings"/>
              </a:rPr>
              <a:t>Out of focus particles</a:t>
            </a:r>
          </a:p>
          <a:p>
            <a:pPr marL="914400" lvl="1" indent="-457200">
              <a:spcAft>
                <a:spcPts val="600"/>
              </a:spcAft>
              <a:buFont typeface="Arial" charset="0"/>
              <a:buChar char="•"/>
            </a:pPr>
            <a:r>
              <a:rPr lang="en-US" sz="2400" smtClean="0">
                <a:sym typeface="Wingdings"/>
              </a:rPr>
              <a:t>Often yields “hollow” particles due to probe depth of field limitations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is-IS" sz="2800" smtClean="0"/>
              <a:t>“Streakers” and stuck bits</a:t>
            </a:r>
          </a:p>
          <a:p>
            <a:pPr marL="914400" lvl="1" indent="-457200">
              <a:buFont typeface="Arial" charset="0"/>
              <a:buChar char="•"/>
            </a:pPr>
            <a:endParaRPr lang="is-IS" sz="2400" smtClean="0"/>
          </a:p>
          <a:p>
            <a:pPr marL="285750" indent="-285750">
              <a:buFont typeface="Arial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45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47" y="248395"/>
            <a:ext cx="5471547" cy="692899"/>
          </a:xfrm>
        </p:spPr>
        <p:txBody>
          <a:bodyPr>
            <a:normAutofit/>
          </a:bodyPr>
          <a:lstStyle/>
          <a:p>
            <a:r>
              <a:rPr lang="en-US" sz="4000" smtClean="0"/>
              <a:t>Calculated Quantities</a:t>
            </a:r>
            <a:endParaRPr lang="en-US" sz="2000" i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02917"/>
              </p:ext>
            </p:extLst>
          </p:nvPr>
        </p:nvGraphicFramePr>
        <p:xfrm>
          <a:off x="1098645" y="2159635"/>
          <a:ext cx="2602841" cy="3200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02841"/>
              </a:tblGrid>
              <a:tr h="58224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Particle-by-Particle Properties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Maximum dimension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Projected area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Aspect</a:t>
                      </a:r>
                      <a:r>
                        <a:rPr lang="en-US" sz="2000" baseline="0" smtClean="0"/>
                        <a:t> ratio</a:t>
                      </a:r>
                      <a:endParaRPr lang="en-US" sz="200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Area 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Estimated 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Identified habit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80369"/>
              </p:ext>
            </p:extLst>
          </p:nvPr>
        </p:nvGraphicFramePr>
        <p:xfrm>
          <a:off x="4800131" y="1610995"/>
          <a:ext cx="3245225" cy="4297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245225"/>
              </a:tblGrid>
              <a:tr h="607146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Size Distribution </a:t>
                      </a:r>
                    </a:p>
                    <a:p>
                      <a:pPr algn="ctr"/>
                      <a:r>
                        <a:rPr lang="en-US" sz="2400" smtClean="0"/>
                        <a:t>Bulk Properties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Total number concentration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Total extinction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Total ice water content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Total reflectivity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Effective radius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Median mass dimension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Mass-weighted terminal velocity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029">
                <a:tc>
                  <a:txBody>
                    <a:bodyPr/>
                    <a:lstStyle/>
                    <a:p>
                      <a:r>
                        <a:rPr lang="en-US" sz="2000" smtClean="0"/>
                        <a:t>Precipitation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7" y="117765"/>
            <a:ext cx="6115213" cy="552795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Size Distribution Data</a:t>
            </a:r>
            <a:endParaRPr lang="en-US" sz="2000" i="1"/>
          </a:p>
        </p:txBody>
      </p:sp>
      <p:sp>
        <p:nvSpPr>
          <p:cNvPr id="4" name="TextBox 3"/>
          <p:cNvSpPr txBox="1"/>
          <p:nvPr/>
        </p:nvSpPr>
        <p:spPr>
          <a:xfrm>
            <a:off x="154957" y="901715"/>
            <a:ext cx="874582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s-IS" sz="2400" i="1" smtClean="0"/>
              <a:t>1-sec averages for archived data</a:t>
            </a:r>
          </a:p>
          <a:p>
            <a:pPr algn="ctr">
              <a:spcAft>
                <a:spcPts val="600"/>
              </a:spcAft>
            </a:pPr>
            <a:r>
              <a:rPr lang="is-IS" sz="2400" i="1" smtClean="0">
                <a:solidFill>
                  <a:srgbClr val="FFFF00"/>
                </a:solidFill>
              </a:rPr>
              <a:t>We suggest using </a:t>
            </a:r>
            <a:r>
              <a:rPr lang="is-IS" sz="2400" i="1" u="sng" smtClean="0">
                <a:solidFill>
                  <a:srgbClr val="FFFF00"/>
                </a:solidFill>
              </a:rPr>
              <a:t>at least</a:t>
            </a:r>
            <a:r>
              <a:rPr lang="is-IS" sz="2400" i="1" smtClean="0">
                <a:solidFill>
                  <a:srgbClr val="FFFF00"/>
                </a:solidFill>
              </a:rPr>
              <a:t> 5-sec average for statistical significance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" y="2948754"/>
            <a:ext cx="3796935" cy="2461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23" y="2220068"/>
            <a:ext cx="4958112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64" y="1497576"/>
            <a:ext cx="5953072" cy="5360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86295" y="485027"/>
            <a:ext cx="3171411" cy="744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2800" i="1" dirty="0" smtClean="0"/>
              <a:t>Total Number Concentration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328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1172</Words>
  <Application>Microsoft Office PowerPoint</Application>
  <PresentationFormat>On-screen Show (4:3)</PresentationFormat>
  <Paragraphs>448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Current State of Processing of the PECAN Microphysics Dataset</vt:lpstr>
      <vt:lpstr>PowerPoint Presentation</vt:lpstr>
      <vt:lpstr>PowerPoint Presentation</vt:lpstr>
      <vt:lpstr>PowerPoint Presentation</vt:lpstr>
      <vt:lpstr>Processing Optical Array Probe Data</vt:lpstr>
      <vt:lpstr>Quality Control</vt:lpstr>
      <vt:lpstr>Calculated Quantities</vt:lpstr>
      <vt:lpstr>Size Distribution Data</vt:lpstr>
      <vt:lpstr>PowerPoint Presentation</vt:lpstr>
      <vt:lpstr>Mass Distribution Functions</vt:lpstr>
      <vt:lpstr>PIP Data Quality</vt:lpstr>
      <vt:lpstr>PIP Data Quality</vt:lpstr>
      <vt:lpstr>CAS Probe</vt:lpstr>
      <vt:lpstr>Representative Particle Images</vt:lpstr>
      <vt:lpstr>PECAN Spirals</vt:lpstr>
      <vt:lpstr>Archival</vt:lpstr>
      <vt:lpstr>Archival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 of Processing of the PECAN Microphysics Dataset</dc:title>
  <dc:creator>Microsoft Office User</dc:creator>
  <cp:lastModifiedBy>r-rauber</cp:lastModifiedBy>
  <cp:revision>141</cp:revision>
  <dcterms:created xsi:type="dcterms:W3CDTF">2016-09-07T14:47:44Z</dcterms:created>
  <dcterms:modified xsi:type="dcterms:W3CDTF">2016-09-19T03:19:11Z</dcterms:modified>
</cp:coreProperties>
</file>