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76" r:id="rId2"/>
    <p:sldId id="277" r:id="rId3"/>
    <p:sldId id="264" r:id="rId4"/>
    <p:sldId id="284" r:id="rId5"/>
    <p:sldId id="286" r:id="rId6"/>
    <p:sldId id="289" r:id="rId7"/>
    <p:sldId id="283" r:id="rId8"/>
    <p:sldId id="278" r:id="rId9"/>
    <p:sldId id="287" r:id="rId10"/>
    <p:sldId id="265" r:id="rId11"/>
    <p:sldId id="273" r:id="rId12"/>
    <p:sldId id="290" r:id="rId13"/>
    <p:sldId id="271" r:id="rId14"/>
    <p:sldId id="293" r:id="rId15"/>
    <p:sldId id="294" r:id="rId16"/>
    <p:sldId id="275" r:id="rId17"/>
    <p:sldId id="279" r:id="rId18"/>
    <p:sldId id="280" r:id="rId19"/>
    <p:sldId id="281" r:id="rId20"/>
    <p:sldId id="282" r:id="rId21"/>
    <p:sldId id="28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F900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86395" autoAdjust="0"/>
  </p:normalViewPr>
  <p:slideViewPr>
    <p:cSldViewPr snapToGrid="0" snapToObjects="1">
      <p:cViewPr>
        <p:scale>
          <a:sx n="128" d="100"/>
          <a:sy n="128" d="100"/>
        </p:scale>
        <p:origin x="1160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90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B4C8E-21C1-D442-97E2-7E1312C2BFBB}" type="datetimeFigureOut">
              <a:rPr lang="en-US" smtClean="0"/>
              <a:t>9/19/16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CFF94-81C2-5745-80FF-9FAD3DA36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279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A0FF4-9995-B446-971A-5251891F2307}" type="datetimeFigureOut">
              <a:rPr lang="en-US" smtClean="0"/>
              <a:t>9/19/16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CFF46B-112C-DA45-9F55-1ADEA10C5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112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2B76C-AE8C-4D45-A518-1AC94D6E708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08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bore or gust front?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FF46B-112C-DA45-9F55-1ADEA10C55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94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Legs:</a:t>
            </a:r>
          </a:p>
          <a:p>
            <a:r>
              <a:rPr lang="en-US" dirty="0" smtClean="0"/>
              <a:t>0-2:11</a:t>
            </a:r>
          </a:p>
          <a:p>
            <a:r>
              <a:rPr lang="en-US" dirty="0" smtClean="0"/>
              <a:t>1-2:22</a:t>
            </a:r>
          </a:p>
          <a:p>
            <a:r>
              <a:rPr lang="en-US" dirty="0" smtClean="0"/>
              <a:t>2-2:25</a:t>
            </a:r>
          </a:p>
          <a:p>
            <a:r>
              <a:rPr lang="en-US" dirty="0" smtClean="0"/>
              <a:t>3-2:30</a:t>
            </a:r>
          </a:p>
          <a:p>
            <a:r>
              <a:rPr lang="en-US" dirty="0" smtClean="0"/>
              <a:t>4-2:36</a:t>
            </a:r>
          </a:p>
          <a:p>
            <a:r>
              <a:rPr lang="en-US" dirty="0" smtClean="0"/>
              <a:t>5-2:46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2B76C-AE8C-4D45-A518-1AC94D6E708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58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Legs:</a:t>
            </a:r>
          </a:p>
          <a:p>
            <a:r>
              <a:rPr lang="en-US" dirty="0" smtClean="0"/>
              <a:t>0-2:11</a:t>
            </a:r>
          </a:p>
          <a:p>
            <a:r>
              <a:rPr lang="en-US" dirty="0" smtClean="0"/>
              <a:t>1-2:22</a:t>
            </a:r>
          </a:p>
          <a:p>
            <a:r>
              <a:rPr lang="en-US" dirty="0" smtClean="0"/>
              <a:t>2-2:25</a:t>
            </a:r>
          </a:p>
          <a:p>
            <a:r>
              <a:rPr lang="en-US" dirty="0" smtClean="0"/>
              <a:t>3-2:30</a:t>
            </a:r>
          </a:p>
          <a:p>
            <a:r>
              <a:rPr lang="en-US" dirty="0" smtClean="0"/>
              <a:t>4-2:36</a:t>
            </a:r>
          </a:p>
          <a:p>
            <a:r>
              <a:rPr lang="en-US" dirty="0" smtClean="0"/>
              <a:t>5-2:46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2B76C-AE8C-4D45-A518-1AC94D6E708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14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Legs:</a:t>
            </a:r>
          </a:p>
          <a:p>
            <a:r>
              <a:rPr lang="en-US" dirty="0" smtClean="0"/>
              <a:t>0-2:11</a:t>
            </a:r>
          </a:p>
          <a:p>
            <a:r>
              <a:rPr lang="en-US" dirty="0" smtClean="0"/>
              <a:t>1-2:22</a:t>
            </a:r>
          </a:p>
          <a:p>
            <a:r>
              <a:rPr lang="en-US" dirty="0" smtClean="0"/>
              <a:t>2-2:25</a:t>
            </a:r>
          </a:p>
          <a:p>
            <a:r>
              <a:rPr lang="en-US" dirty="0" smtClean="0"/>
              <a:t>3-2:30</a:t>
            </a:r>
          </a:p>
          <a:p>
            <a:r>
              <a:rPr lang="en-US" dirty="0" smtClean="0"/>
              <a:t>4-2:36</a:t>
            </a:r>
          </a:p>
          <a:p>
            <a:r>
              <a:rPr lang="en-US" dirty="0" smtClean="0"/>
              <a:t>5-2:46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2B76C-AE8C-4D45-A518-1AC94D6E708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15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Legs:</a:t>
            </a:r>
          </a:p>
          <a:p>
            <a:r>
              <a:rPr lang="en-US" dirty="0" smtClean="0"/>
              <a:t>0-2:11</a:t>
            </a:r>
          </a:p>
          <a:p>
            <a:r>
              <a:rPr lang="en-US" dirty="0" smtClean="0"/>
              <a:t>1-2:22</a:t>
            </a:r>
          </a:p>
          <a:p>
            <a:r>
              <a:rPr lang="en-US" dirty="0" smtClean="0"/>
              <a:t>2-2:25</a:t>
            </a:r>
          </a:p>
          <a:p>
            <a:r>
              <a:rPr lang="en-US" dirty="0" smtClean="0"/>
              <a:t>3-2:30</a:t>
            </a:r>
          </a:p>
          <a:p>
            <a:r>
              <a:rPr lang="en-US" dirty="0" smtClean="0"/>
              <a:t>4-2:36</a:t>
            </a:r>
          </a:p>
          <a:p>
            <a:r>
              <a:rPr lang="en-US" dirty="0" smtClean="0"/>
              <a:t>5-2:46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2B76C-AE8C-4D45-A518-1AC94D6E708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22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LSR (the</a:t>
            </a:r>
            <a:r>
              <a:rPr lang="en-US" baseline="0" dirty="0" smtClean="0"/>
              <a:t> ratio of total backscattering to molecular backscattering</a:t>
            </a:r>
            <a:r>
              <a:rPr lang="en-US" dirty="0" smtClean="0"/>
              <a:t>) represents</a:t>
            </a:r>
            <a:r>
              <a:rPr lang="en-US" baseline="0" dirty="0" smtClean="0"/>
              <a:t> aerosol loading.</a:t>
            </a:r>
          </a:p>
          <a:p>
            <a:r>
              <a:rPr lang="en-US" baseline="0" dirty="0" smtClean="0"/>
              <a:t>Aerosol </a:t>
            </a:r>
            <a:r>
              <a:rPr lang="en-US" baseline="0" dirty="0" err="1" smtClean="0"/>
              <a:t>Dep</a:t>
            </a:r>
            <a:r>
              <a:rPr lang="en-US" baseline="0" dirty="0" smtClean="0"/>
              <a:t> shows sea salt crystallization  </a:t>
            </a:r>
            <a:r>
              <a:rPr lang="en-US" baseline="0" smtClean="0"/>
              <a:t>and mixing.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A6CBA-056B-B341-A351-065EE27C905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08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entrainment</a:t>
            </a:r>
            <a:r>
              <a:rPr lang="en-US" baseline="0" dirty="0" smtClean="0"/>
              <a:t> or mixing over stratocumulus cloud top is an important processes controlling cloud evolution. But the process is difficult to observe and poorly simulated in models.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MARLi example give above highlight the new measurement capability  to provide fine scale temperature and water vapor measurements to visualize related processes.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A6CBA-056B-B341-A351-065EE27C905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62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ED8EE-C4C2-7D48-8EFD-D0837E80EA01}" type="datetimeFigureOut">
              <a:rPr lang="en-US" smtClean="0"/>
              <a:t>9/19/16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1FFB4-730A-3145-9CBF-D3BE47894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8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ED8EE-C4C2-7D48-8EFD-D0837E80EA01}" type="datetimeFigureOut">
              <a:rPr lang="en-US" smtClean="0"/>
              <a:t>9/19/16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1FFB4-730A-3145-9CBF-D3BE47894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40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ED8EE-C4C2-7D48-8EFD-D0837E80EA01}" type="datetimeFigureOut">
              <a:rPr lang="en-US" smtClean="0"/>
              <a:t>9/19/16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1FFB4-730A-3145-9CBF-D3BE47894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70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ED8EE-C4C2-7D48-8EFD-D0837E80EA01}" type="datetimeFigureOut">
              <a:rPr lang="en-US" smtClean="0"/>
              <a:t>9/19/16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1FFB4-730A-3145-9CBF-D3BE47894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91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ED8EE-C4C2-7D48-8EFD-D0837E80EA01}" type="datetimeFigureOut">
              <a:rPr lang="en-US" smtClean="0"/>
              <a:t>9/19/16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1FFB4-730A-3145-9CBF-D3BE47894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44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ED8EE-C4C2-7D48-8EFD-D0837E80EA01}" type="datetimeFigureOut">
              <a:rPr lang="en-US" smtClean="0"/>
              <a:t>9/19/16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1FFB4-730A-3145-9CBF-D3BE47894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9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ED8EE-C4C2-7D48-8EFD-D0837E80EA01}" type="datetimeFigureOut">
              <a:rPr lang="en-US" smtClean="0"/>
              <a:t>9/19/16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1FFB4-730A-3145-9CBF-D3BE47894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15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ED8EE-C4C2-7D48-8EFD-D0837E80EA01}" type="datetimeFigureOut">
              <a:rPr lang="en-US" smtClean="0"/>
              <a:t>9/19/16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1FFB4-730A-3145-9CBF-D3BE47894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03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ED8EE-C4C2-7D48-8EFD-D0837E80EA01}" type="datetimeFigureOut">
              <a:rPr lang="en-US" smtClean="0"/>
              <a:t>9/19/16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1FFB4-730A-3145-9CBF-D3BE47894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82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ED8EE-C4C2-7D48-8EFD-D0837E80EA01}" type="datetimeFigureOut">
              <a:rPr lang="en-US" smtClean="0"/>
              <a:t>9/19/16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1FFB4-730A-3145-9CBF-D3BE47894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60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ED8EE-C4C2-7D48-8EFD-D0837E80EA01}" type="datetimeFigureOut">
              <a:rPr lang="en-US" smtClean="0"/>
              <a:t>9/19/16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1FFB4-730A-3145-9CBF-D3BE47894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67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ED8EE-C4C2-7D48-8EFD-D0837E80EA01}" type="datetimeFigureOut">
              <a:rPr lang="en-US" smtClean="0"/>
              <a:t>9/19/16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1FFB4-730A-3145-9CBF-D3BE47894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10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gif"/><Relationship Id="rId5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gif"/><Relationship Id="rId5" Type="http://schemas.openxmlformats.org/officeDocument/2006/relationships/image" Target="NUL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06425"/>
            <a:ext cx="91186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Airborne Compact Raman Lidar (CRL) Data Collection during PECAN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6900" y="3276600"/>
            <a:ext cx="8255000" cy="2654300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Zhien Wang </a:t>
            </a:r>
            <a:r>
              <a:rPr lang="en-US" i="1" dirty="0" smtClean="0">
                <a:solidFill>
                  <a:schemeClr val="tx1"/>
                </a:solidFill>
              </a:rPr>
              <a:t>(</a:t>
            </a:r>
            <a:r>
              <a:rPr lang="en-US" i="1" dirty="0" err="1" smtClean="0">
                <a:solidFill>
                  <a:schemeClr val="tx1"/>
                </a:solidFill>
              </a:rPr>
              <a:t>zwang@uwyo.edu</a:t>
            </a:r>
            <a:r>
              <a:rPr lang="en-US" i="1" dirty="0" smtClean="0">
                <a:solidFill>
                  <a:schemeClr val="tx1"/>
                </a:solidFill>
              </a:rPr>
              <a:t>)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Decheng</a:t>
            </a:r>
            <a:r>
              <a:rPr lang="en-US" dirty="0" smtClean="0">
                <a:solidFill>
                  <a:schemeClr val="tx1"/>
                </a:solidFill>
              </a:rPr>
              <a:t> Wu, Bart Geerts, Min Deng,  and King Air team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University of Wyoming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65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808" y="0"/>
            <a:ext cx="3938192" cy="3171957"/>
          </a:xfrm>
          <a:prstGeom prst="rect">
            <a:avLst/>
          </a:prstGeom>
        </p:spPr>
      </p:pic>
      <p:pic>
        <p:nvPicPr>
          <p:cNvPr id="11" name="Picture 10" descr="CRL_PECAN150701_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4661"/>
            <a:ext cx="9144000" cy="42747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25381" y="2955153"/>
            <a:ext cx="1372171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 smtClean="0"/>
              <a:t>Water Vapor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376204" y="4070220"/>
            <a:ext cx="82960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 smtClean="0"/>
              <a:t>Aerosol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212556" y="5203240"/>
            <a:ext cx="1397819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 smtClean="0"/>
              <a:t>Temperature</a:t>
            </a:r>
            <a:endParaRPr lang="en-US" sz="2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33" y="238820"/>
            <a:ext cx="4416567" cy="92312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An Example of CRL Measurements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23381"/>
            <a:ext cx="50399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King Air sampling MCS inflow July </a:t>
            </a:r>
            <a:r>
              <a:rPr lang="en-US" sz="2800" dirty="0"/>
              <a:t>1, 2015 </a:t>
            </a:r>
          </a:p>
        </p:txBody>
      </p:sp>
    </p:spTree>
    <p:extLst>
      <p:ext uri="{BB962C8B-B14F-4D97-AF65-F5344CB8AC3E}">
        <p14:creationId xmlns:p14="http://schemas.microsoft.com/office/powerpoint/2010/main" val="279525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667" y="42333"/>
            <a:ext cx="3189454" cy="2735419"/>
          </a:xfrm>
          <a:prstGeom prst="rect">
            <a:avLst/>
          </a:prstGeom>
        </p:spPr>
      </p:pic>
      <p:pic>
        <p:nvPicPr>
          <p:cNvPr id="18" name="Picture 17" descr="CRL_PECAN_150701_065249-071534_C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" y="2286006"/>
            <a:ext cx="9144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66" y="84666"/>
            <a:ext cx="5037667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zoom-in near the edge of  cold pool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714750" y="2286006"/>
            <a:ext cx="57151" cy="4508500"/>
          </a:xfrm>
          <a:prstGeom prst="line">
            <a:avLst/>
          </a:prstGeom>
          <a:ln w="57150" cmpd="sng">
            <a:solidFill>
              <a:srgbClr val="F900F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ight Arrow 7"/>
          <p:cNvSpPr/>
          <p:nvPr/>
        </p:nvSpPr>
        <p:spPr>
          <a:xfrm>
            <a:off x="3898901" y="4944533"/>
            <a:ext cx="529166" cy="2201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0800000">
            <a:off x="3026834" y="4944533"/>
            <a:ext cx="529166" cy="2201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172200" y="1303866"/>
            <a:ext cx="838200" cy="1049868"/>
          </a:xfrm>
          <a:prstGeom prst="line">
            <a:avLst/>
          </a:prstGeom>
          <a:ln>
            <a:solidFill>
              <a:srgbClr val="F900F4"/>
            </a:solidFill>
            <a:prstDash val="sys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324600" y="1365250"/>
            <a:ext cx="736600" cy="1140884"/>
          </a:xfrm>
          <a:prstGeom prst="line">
            <a:avLst/>
          </a:prstGeom>
          <a:ln>
            <a:solidFill>
              <a:srgbClr val="F900F4"/>
            </a:solidFill>
            <a:prstDash val="sysDash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618047" y="2682389"/>
            <a:ext cx="607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q</a:t>
            </a:r>
            <a:r>
              <a:rPr lang="en-US" sz="4000" baseline="-25000" dirty="0" smtClean="0"/>
              <a:t>v</a:t>
            </a:r>
            <a:endParaRPr lang="en-US" sz="4000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7704609" y="5228301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</a:t>
            </a:r>
            <a:endParaRPr lang="en-US" sz="4000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6707120" y="3953773"/>
            <a:ext cx="1562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aerosol</a:t>
            </a:r>
            <a:endParaRPr lang="en-US" sz="3600" baseline="-25000" dirty="0"/>
          </a:p>
        </p:txBody>
      </p:sp>
      <p:pic>
        <p:nvPicPr>
          <p:cNvPr id="19" name="Picture 18" descr="Air_craft_position_selected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1" y="42333"/>
            <a:ext cx="9694333" cy="28045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97386" y="2563120"/>
            <a:ext cx="1664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inbound leg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069803" y="2563120"/>
            <a:ext cx="1858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outbound leg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544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nip20150705_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913" y="-3416"/>
            <a:ext cx="4725270" cy="3859571"/>
          </a:xfrm>
          <a:prstGeom prst="rect">
            <a:avLst/>
          </a:prstGeom>
        </p:spPr>
      </p:pic>
      <p:pic>
        <p:nvPicPr>
          <p:cNvPr id="13" name="Picture 12" descr="20150608_leg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" y="3100134"/>
            <a:ext cx="9072400" cy="3745448"/>
          </a:xfrm>
          <a:prstGeom prst="rect">
            <a:avLst/>
          </a:prstGeom>
          <a:ln w="38100" cmpd="sng">
            <a:solidFill>
              <a:srgbClr val="FD00C5"/>
            </a:solidFill>
          </a:ln>
        </p:spPr>
      </p:pic>
      <p:pic>
        <p:nvPicPr>
          <p:cNvPr id="4" name="Picture 3" descr="Snip20150705_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913" y="0"/>
            <a:ext cx="4721087" cy="38561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08967" y="133012"/>
            <a:ext cx="12446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02:21</a:t>
            </a:r>
            <a:endParaRPr lang="en-US" sz="28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175316" y="764587"/>
            <a:ext cx="931162" cy="1570960"/>
          </a:xfrm>
          <a:prstGeom prst="straightConnector1">
            <a:avLst/>
          </a:prstGeom>
          <a:ln w="38100" cmpd="sng">
            <a:solidFill>
              <a:srgbClr val="FD00C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91005" y="137935"/>
            <a:ext cx="4164496" cy="1047213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/>
              <a:t>Convective Initiation</a:t>
            </a:r>
            <a:endParaRPr lang="en-US" sz="48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473320" y="1293987"/>
            <a:ext cx="1752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June 8</a:t>
            </a:r>
            <a:r>
              <a:rPr lang="en-US" sz="2400"/>
              <a:t>, </a:t>
            </a:r>
            <a:r>
              <a:rPr lang="en-US" sz="2400" smtClean="0"/>
              <a:t>2015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894522" y="3559122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467600" y="35814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south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95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nip20150705_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22" y="-289820"/>
            <a:ext cx="3657600" cy="2949164"/>
          </a:xfrm>
          <a:prstGeom prst="rect">
            <a:avLst/>
          </a:prstGeom>
        </p:spPr>
      </p:pic>
      <p:pic>
        <p:nvPicPr>
          <p:cNvPr id="13" name="Picture 12" descr="20150608_leg2.gif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0" y="2307600"/>
            <a:ext cx="8925932" cy="4462967"/>
          </a:xfrm>
          <a:prstGeom prst="rect">
            <a:avLst/>
          </a:prstGeom>
          <a:ln w="38100" cmpd="sng">
            <a:solidFill>
              <a:srgbClr val="00009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05" y="137935"/>
            <a:ext cx="4164496" cy="1047213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/>
              <a:t>Convective Initiation</a:t>
            </a:r>
            <a:endParaRPr lang="en-US" sz="4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61822" y="661542"/>
            <a:ext cx="100871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02:46</a:t>
            </a:r>
            <a:endParaRPr lang="en-US" sz="28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462931" y="114265"/>
            <a:ext cx="1031173" cy="1641387"/>
          </a:xfrm>
          <a:prstGeom prst="straightConnector1">
            <a:avLst/>
          </a:prstGeom>
          <a:ln w="38100" cmpd="sng">
            <a:solidFill>
              <a:srgbClr val="FD00C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606403" y="1404319"/>
            <a:ext cx="442275" cy="240999"/>
          </a:xfrm>
          <a:prstGeom prst="straightConnector1">
            <a:avLst/>
          </a:prstGeom>
          <a:ln w="381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473320" y="1293987"/>
            <a:ext cx="1752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June 8</a:t>
            </a:r>
            <a:r>
              <a:rPr lang="en-US" sz="2400"/>
              <a:t>, </a:t>
            </a:r>
            <a:r>
              <a:rPr lang="en-US" sz="2400" smtClean="0"/>
              <a:t>2015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3997069" y="3104322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 side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98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nip20150705_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432" y="-308192"/>
            <a:ext cx="3882178" cy="3130244"/>
          </a:xfrm>
          <a:prstGeom prst="rect">
            <a:avLst/>
          </a:prstGeom>
        </p:spPr>
      </p:pic>
      <p:pic>
        <p:nvPicPr>
          <p:cNvPr id="20" name="Picture 19" descr="20150608_leg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987" y="2185786"/>
            <a:ext cx="9575345" cy="4787674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261822" y="661542"/>
            <a:ext cx="100871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02:46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6391846" y="197105"/>
            <a:ext cx="1600361" cy="1531053"/>
            <a:chOff x="6005962" y="1348685"/>
            <a:chExt cx="1715638" cy="1715319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6005962" y="1348685"/>
              <a:ext cx="1126020" cy="1715319"/>
            </a:xfrm>
            <a:prstGeom prst="straightConnector1">
              <a:avLst/>
            </a:prstGeom>
            <a:ln w="38100" cmpd="sng">
              <a:solidFill>
                <a:srgbClr val="FD00C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7247467" y="2794000"/>
              <a:ext cx="474133" cy="270004"/>
            </a:xfrm>
            <a:prstGeom prst="straightConnector1">
              <a:avLst/>
            </a:prstGeom>
            <a:ln w="38100" cmpd="sng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Arrow Connector 14"/>
          <p:cNvCxnSpPr/>
          <p:nvPr/>
        </p:nvCxnSpPr>
        <p:spPr>
          <a:xfrm flipH="1" flipV="1">
            <a:off x="7549932" y="602514"/>
            <a:ext cx="526946" cy="85367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91005" y="137935"/>
            <a:ext cx="4164496" cy="1047213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/>
              <a:t>Convective Initiation</a:t>
            </a:r>
            <a:endParaRPr lang="en-US" sz="48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473320" y="1293987"/>
            <a:ext cx="1752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June 8</a:t>
            </a:r>
            <a:r>
              <a:rPr lang="en-US" sz="2400"/>
              <a:t>, </a:t>
            </a:r>
            <a:r>
              <a:rPr lang="en-US" sz="2400" smtClean="0"/>
              <a:t>2015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7477218" y="2880323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967409" y="2872997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south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8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nip20150705_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321" y="-407604"/>
            <a:ext cx="4100364" cy="33061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61822" y="661542"/>
            <a:ext cx="100871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02:46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6391846" y="197105"/>
            <a:ext cx="1600361" cy="1531053"/>
            <a:chOff x="6005962" y="1348685"/>
            <a:chExt cx="1715638" cy="1715319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6005962" y="1348685"/>
              <a:ext cx="1126020" cy="1715319"/>
            </a:xfrm>
            <a:prstGeom prst="straightConnector1">
              <a:avLst/>
            </a:prstGeom>
            <a:ln w="38100" cmpd="sng">
              <a:solidFill>
                <a:srgbClr val="FD00C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7247467" y="2794000"/>
              <a:ext cx="474133" cy="270004"/>
            </a:xfrm>
            <a:prstGeom prst="straightConnector1">
              <a:avLst/>
            </a:prstGeom>
            <a:ln w="38100" cmpd="sng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Arrow Connector 14"/>
          <p:cNvCxnSpPr/>
          <p:nvPr/>
        </p:nvCxnSpPr>
        <p:spPr>
          <a:xfrm flipH="1" flipV="1">
            <a:off x="7549932" y="602514"/>
            <a:ext cx="526946" cy="85367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388344" y="632346"/>
            <a:ext cx="53863" cy="12262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91005" y="137935"/>
            <a:ext cx="4164496" cy="1047213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/>
              <a:t>Convective Initiation</a:t>
            </a:r>
            <a:endParaRPr lang="en-US" sz="48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473320" y="1293987"/>
            <a:ext cx="1752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June 8</a:t>
            </a:r>
            <a:r>
              <a:rPr lang="en-US" sz="2400"/>
              <a:t>, </a:t>
            </a:r>
            <a:r>
              <a:rPr lang="en-US" sz="2400" smtClean="0"/>
              <a:t>2015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908885" y="2749482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481963" y="277176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south</a:t>
            </a:r>
            <a:endParaRPr lang="en-US" dirty="0"/>
          </a:p>
        </p:txBody>
      </p:sp>
      <p:pic>
        <p:nvPicPr>
          <p:cNvPr id="14" name="Picture 13" descr="20150608_leg4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" y="2293858"/>
            <a:ext cx="9076946" cy="4538473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0912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7084" y="13381"/>
            <a:ext cx="9463314" cy="617990"/>
          </a:xfrm>
        </p:spPr>
        <p:txBody>
          <a:bodyPr>
            <a:normAutofit fontScale="90000"/>
          </a:bodyPr>
          <a:lstStyle/>
          <a:p>
            <a:r>
              <a:rPr lang="en-US" sz="3800" u="sng" dirty="0" smtClean="0"/>
              <a:t>M</a:t>
            </a:r>
            <a:r>
              <a:rPr lang="en-US" sz="3800" dirty="0" smtClean="0"/>
              <a:t>ulti-function </a:t>
            </a:r>
            <a:r>
              <a:rPr lang="en-US" sz="3800" u="sng" dirty="0" smtClean="0"/>
              <a:t>A</a:t>
            </a:r>
            <a:r>
              <a:rPr lang="en-US" sz="3800" dirty="0" smtClean="0"/>
              <a:t>irborne </a:t>
            </a:r>
            <a:r>
              <a:rPr lang="en-US" sz="3800" u="sng" dirty="0" smtClean="0"/>
              <a:t>R</a:t>
            </a:r>
            <a:r>
              <a:rPr lang="en-US" sz="3800" dirty="0" smtClean="0"/>
              <a:t>aman </a:t>
            </a:r>
            <a:r>
              <a:rPr lang="en-US" sz="3800" u="sng" dirty="0" smtClean="0"/>
              <a:t>Li</a:t>
            </a:r>
            <a:r>
              <a:rPr lang="en-US" sz="3800" dirty="0" smtClean="0"/>
              <a:t>dar (MARLi) </a:t>
            </a:r>
            <a:endParaRPr lang="en-US" sz="3800" dirty="0"/>
          </a:p>
        </p:txBody>
      </p:sp>
      <p:sp>
        <p:nvSpPr>
          <p:cNvPr id="5" name="TextBox 4"/>
          <p:cNvSpPr txBox="1"/>
          <p:nvPr/>
        </p:nvSpPr>
        <p:spPr>
          <a:xfrm>
            <a:off x="319314" y="1112441"/>
            <a:ext cx="86051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Finished more than 40-hr testing flight on C-130 and King </a:t>
            </a:r>
            <a:r>
              <a:rPr lang="en-US" sz="2800" dirty="0"/>
              <a:t>Air in summer, 2016 </a:t>
            </a:r>
          </a:p>
        </p:txBody>
      </p:sp>
      <p:pic>
        <p:nvPicPr>
          <p:cNvPr id="8" name="Picture 7" descr="IMG_50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86" y="2527300"/>
            <a:ext cx="4792133" cy="3594100"/>
          </a:xfrm>
          <a:prstGeom prst="rect">
            <a:avLst/>
          </a:prstGeom>
        </p:spPr>
      </p:pic>
      <p:pic>
        <p:nvPicPr>
          <p:cNvPr id="9" name="Picture 8" descr="Macintosh HD:Users:zwang:Documents:Proposal:NASA:2016:experiment:IMG_5822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1" b="4169"/>
          <a:stretch/>
        </p:blipFill>
        <p:spPr bwMode="auto">
          <a:xfrm>
            <a:off x="4518024" y="2671128"/>
            <a:ext cx="4918075" cy="345027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247230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888" y="3501165"/>
            <a:ext cx="6053667" cy="33568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5305"/>
            <a:ext cx="9144000" cy="779278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Coastal Atmospheric Boundary Layer Structure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270" y="884583"/>
            <a:ext cx="890546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California coast around Shelter Cove</a:t>
            </a:r>
          </a:p>
          <a:p>
            <a:r>
              <a:rPr lang="en-US" sz="2800" dirty="0" smtClean="0"/>
              <a:t>Vertical </a:t>
            </a:r>
            <a:r>
              <a:rPr lang="en-US" sz="2800" dirty="0" err="1" smtClean="0"/>
              <a:t>sawtooth</a:t>
            </a:r>
            <a:r>
              <a:rPr lang="en-US" sz="2800" dirty="0" smtClean="0"/>
              <a:t> profiling to compare with in situ probes.</a:t>
            </a:r>
          </a:p>
          <a:p>
            <a:r>
              <a:rPr lang="en-US" sz="2800" dirty="0" smtClean="0"/>
              <a:t>Different level legs for MARLi profiling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782957" y="5237922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900F4"/>
                </a:solidFill>
              </a:rPr>
              <a:t>UWKA</a:t>
            </a:r>
            <a:endParaRPr lang="en-US" sz="2800">
              <a:solidFill>
                <a:srgbClr val="F900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86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Comparison of Spatial Temperature Structure from in situ and MARLi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47261" y="1417638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06/30/2016</a:t>
            </a:r>
          </a:p>
          <a:p>
            <a:endParaRPr lang="en-US" dirty="0"/>
          </a:p>
        </p:txBody>
      </p:sp>
      <p:pic>
        <p:nvPicPr>
          <p:cNvPr id="5" name="Picture 4" descr="Insitu_T_lon-H_20160630_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7999"/>
            <a:ext cx="9144000" cy="523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5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om_Scale_T20160630_15_2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4141" y="0"/>
            <a:ext cx="607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q</a:t>
            </a:r>
            <a:r>
              <a:rPr lang="en-US" sz="4000" baseline="-25000" dirty="0" smtClean="0"/>
              <a:t>v</a:t>
            </a:r>
            <a:endParaRPr lang="en-US" sz="4000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4050703" y="4646288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</a:t>
            </a:r>
            <a:endParaRPr lang="en-US" sz="4000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3728115" y="1648043"/>
            <a:ext cx="1562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aerosol</a:t>
            </a:r>
            <a:endParaRPr lang="en-US" sz="3600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3418959" y="3208721"/>
            <a:ext cx="26173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Depolarization</a:t>
            </a:r>
            <a:endParaRPr lang="en-US" sz="28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1709530" y="2743313"/>
            <a:ext cx="348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marine BL  (optically clear)</a:t>
            </a:r>
            <a:endParaRPr lang="en-US" sz="2400"/>
          </a:p>
        </p:txBody>
      </p:sp>
      <p:sp>
        <p:nvSpPr>
          <p:cNvPr id="10" name="Rectangle 9"/>
          <p:cNvSpPr/>
          <p:nvPr/>
        </p:nvSpPr>
        <p:spPr>
          <a:xfrm>
            <a:off x="681715" y="169277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06/30/2016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36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University of Wyoming King Air Instrumentatio</a:t>
            </a:r>
            <a:r>
              <a:rPr lang="en-US" b="1" dirty="0"/>
              <a:t>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Compact Raman lidar (CRL, nadir): aerosol (LSR), water vapor and temperature</a:t>
            </a:r>
          </a:p>
          <a:p>
            <a:r>
              <a:rPr lang="en-US" dirty="0" smtClean="0"/>
              <a:t>Wyoming Cloud Lidar (WCL, zenith): aerosol </a:t>
            </a:r>
          </a:p>
          <a:p>
            <a:r>
              <a:rPr lang="en-US" dirty="0" smtClean="0"/>
              <a:t>In situ measurements</a:t>
            </a:r>
          </a:p>
          <a:p>
            <a:pPr lvl="1"/>
            <a:r>
              <a:rPr lang="en-US" dirty="0" smtClean="0"/>
              <a:t>PCASP: Aerosol size distribution</a:t>
            </a:r>
          </a:p>
          <a:p>
            <a:pPr lvl="1"/>
            <a:r>
              <a:rPr lang="en-US" dirty="0" smtClean="0"/>
              <a:t>Wind</a:t>
            </a:r>
          </a:p>
          <a:p>
            <a:pPr lvl="1"/>
            <a:r>
              <a:rPr lang="en-US" dirty="0" smtClean="0"/>
              <a:t>Water vapor, state variables</a:t>
            </a:r>
          </a:p>
          <a:p>
            <a:pPr lvl="1"/>
            <a:r>
              <a:rPr lang="en-US" dirty="0" smtClean="0"/>
              <a:t>pressure perturbations (differential GPS)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21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m_Scale_T20160627_23_2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74638"/>
            <a:ext cx="8877300" cy="17573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Fine-scale Water Vapor and temperature Structure above  the Stratocumulus Cloud Top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969000" y="3104634"/>
            <a:ext cx="210826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Water Vapor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829300" y="4552434"/>
            <a:ext cx="233910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Aerosol/Cloud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829300" y="5797034"/>
            <a:ext cx="213922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Temperature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984500" y="4685268"/>
            <a:ext cx="1632704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 cmpd="sng">
            <a:solidFill>
              <a:srgbClr val="F900F4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Cloud top</a:t>
            </a:r>
            <a:endParaRPr lang="en-US" sz="2800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330700" y="5208488"/>
            <a:ext cx="533400" cy="354112"/>
          </a:xfrm>
          <a:prstGeom prst="straightConnector1">
            <a:avLst/>
          </a:prstGeom>
          <a:ln w="76200" cmpd="sng">
            <a:solidFill>
              <a:srgbClr val="F900F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34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122238"/>
            <a:ext cx="8229600" cy="1143000"/>
          </a:xfrm>
        </p:spPr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1417638"/>
            <a:ext cx="8229600" cy="3611562"/>
          </a:xfrm>
        </p:spPr>
        <p:txBody>
          <a:bodyPr>
            <a:normAutofit/>
          </a:bodyPr>
          <a:lstStyle/>
          <a:p>
            <a:r>
              <a:rPr lang="en-US" dirty="0" smtClean="0"/>
              <a:t>CRL together  with other King Air instruments offer a powerful dataset to study atmospheric boundary layer structure around storms.</a:t>
            </a:r>
          </a:p>
          <a:p>
            <a:r>
              <a:rPr lang="en-US" dirty="0" smtClean="0"/>
              <a:t>If you have any special request, let us know.</a:t>
            </a:r>
          </a:p>
          <a:p>
            <a:r>
              <a:rPr lang="en-US" dirty="0" err="1" smtClean="0"/>
              <a:t>MARLi</a:t>
            </a:r>
            <a:r>
              <a:rPr lang="en-US" dirty="0" smtClean="0"/>
              <a:t> is ready for deployments on UWKA and C-130.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6900" y="5700067"/>
            <a:ext cx="847489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Check out </a:t>
            </a:r>
            <a:r>
              <a:rPr lang="en-US" sz="2800" b="1" dirty="0" err="1"/>
              <a:t>Guo</a:t>
            </a:r>
            <a:r>
              <a:rPr lang="en-US" sz="2800" b="1" dirty="0"/>
              <a:t> Lin’s poster for more CRL </a:t>
            </a:r>
            <a:r>
              <a:rPr lang="en-US" sz="2800" b="1" dirty="0" smtClean="0"/>
              <a:t>measurements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0924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102" y="1821656"/>
            <a:ext cx="5190392" cy="309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RL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48" y="4384352"/>
            <a:ext cx="3298197" cy="24736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520" y="118653"/>
            <a:ext cx="8229600" cy="1193281"/>
          </a:xfrm>
        </p:spPr>
        <p:txBody>
          <a:bodyPr>
            <a:normAutofit/>
          </a:bodyPr>
          <a:lstStyle/>
          <a:p>
            <a:pPr marL="0" indent="0"/>
            <a:r>
              <a:rPr lang="en-US" b="1" dirty="0"/>
              <a:t>Compact Raman Lidar (CRL)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74534"/>
            <a:ext cx="3970102" cy="375946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12 inch telescope</a:t>
            </a:r>
          </a:p>
          <a:p>
            <a:r>
              <a:rPr lang="en-US" dirty="0" smtClean="0"/>
              <a:t>Laser: 50 mJ at 30 Hz</a:t>
            </a:r>
          </a:p>
          <a:p>
            <a:r>
              <a:rPr lang="en-US" dirty="0" smtClean="0"/>
              <a:t>Added a Raman temperature channel for PECAN</a:t>
            </a:r>
          </a:p>
          <a:p>
            <a:r>
              <a:rPr lang="en-US" dirty="0" smtClean="0"/>
              <a:t>Optimized for nighttime operations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60229" y="4746003"/>
            <a:ext cx="1600265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 new </a:t>
            </a:r>
            <a:r>
              <a:rPr lang="en-US" sz="2800" dirty="0"/>
              <a:t>f</a:t>
            </a:r>
            <a:r>
              <a:rPr lang="en-US" sz="2800" dirty="0" smtClean="0"/>
              <a:t>ive channel receiver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560229" y="2326235"/>
            <a:ext cx="1436291" cy="276999"/>
          </a:xfrm>
          <a:prstGeom prst="rect">
            <a:avLst/>
          </a:prstGeom>
          <a:solidFill>
            <a:srgbClr val="C3D69B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12x18x5 inches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695947" y="2326235"/>
            <a:ext cx="2059652" cy="2685404"/>
          </a:xfrm>
          <a:prstGeom prst="straightConnector1">
            <a:avLst/>
          </a:prstGeom>
          <a:ln w="57150" cmpd="sng">
            <a:solidFill>
              <a:srgbClr val="FD00C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38404" y="5905500"/>
            <a:ext cx="318770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CRL is a prototype for MARLi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936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736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Data Processing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774700"/>
            <a:ext cx="8229600" cy="3327400"/>
          </a:xfrm>
        </p:spPr>
        <p:txBody>
          <a:bodyPr/>
          <a:lstStyle/>
          <a:p>
            <a:r>
              <a:rPr lang="en-US" b="1" dirty="0" smtClean="0"/>
              <a:t>Calibrations</a:t>
            </a:r>
            <a:r>
              <a:rPr lang="en-US" dirty="0" smtClean="0"/>
              <a:t>: In situ measurements from designated flight patterns </a:t>
            </a:r>
          </a:p>
          <a:p>
            <a:r>
              <a:rPr lang="en-US" b="1" dirty="0" smtClean="0"/>
              <a:t>Short-range overlap corrections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Using clear sky for aerosol channels</a:t>
            </a:r>
          </a:p>
          <a:p>
            <a:pPr lvl="1"/>
            <a:r>
              <a:rPr lang="en-US" dirty="0" smtClean="0"/>
              <a:t>Using stacked legs for water vapor and temperature channels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8726" y="4814838"/>
            <a:ext cx="4260334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An example of determining </a:t>
            </a:r>
            <a:r>
              <a:rPr lang="en-US" sz="2400" i="1" dirty="0" smtClean="0"/>
              <a:t>overlap correction factor </a:t>
            </a:r>
            <a:r>
              <a:rPr lang="en-US" sz="2400" dirty="0" smtClean="0"/>
              <a:t>g(z) for temperature measurements based on measurements at ~3.1 km and ~2.5 km legs.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422900" y="6488668"/>
            <a:ext cx="3366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Wu et al., OE, 2016, A1210-A1223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122" y="3407708"/>
            <a:ext cx="4591878" cy="318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1471"/>
          <a:stretch/>
        </p:blipFill>
        <p:spPr>
          <a:xfrm>
            <a:off x="3568148" y="0"/>
            <a:ext cx="5575852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719216"/>
            <a:ext cx="35681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uncertainties </a:t>
            </a:r>
            <a:r>
              <a:rPr lang="en-US" sz="2000" dirty="0"/>
              <a:t>that </a:t>
            </a:r>
            <a:r>
              <a:rPr lang="en-US" sz="2000" dirty="0" smtClean="0"/>
              <a:t>arise </a:t>
            </a:r>
            <a:r>
              <a:rPr lang="en-US" sz="2000" dirty="0"/>
              <a:t>from </a:t>
            </a:r>
            <a:r>
              <a:rPr lang="en-US" sz="2000" dirty="0" smtClean="0"/>
              <a:t>random noise </a:t>
            </a:r>
            <a:r>
              <a:rPr lang="en-US" sz="2000" dirty="0"/>
              <a:t>in the lidar signals using different horizontal (</a:t>
            </a:r>
            <a:r>
              <a:rPr lang="en-US" sz="2000" dirty="0" err="1" smtClean="0"/>
              <a:t>Δx</a:t>
            </a:r>
            <a:r>
              <a:rPr lang="en-US" sz="2000" dirty="0" smtClean="0"/>
              <a:t>) </a:t>
            </a:r>
            <a:r>
              <a:rPr lang="en-US" sz="2000" dirty="0"/>
              <a:t>and vertical (</a:t>
            </a:r>
            <a:r>
              <a:rPr lang="en-US" sz="2000" dirty="0" err="1" smtClean="0"/>
              <a:t>Δz</a:t>
            </a:r>
            <a:r>
              <a:rPr lang="en-US" sz="2000" dirty="0" smtClean="0"/>
              <a:t>) filters.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54486"/>
            <a:ext cx="4462670" cy="1924818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Raw data resolution: </a:t>
            </a:r>
          </a:p>
          <a:p>
            <a:pPr lvl="1"/>
            <a:r>
              <a:rPr lang="en-US" sz="2400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400" dirty="0" err="1" smtClean="0"/>
              <a:t>z</a:t>
            </a:r>
            <a:r>
              <a:rPr lang="en-US" sz="2400" dirty="0" smtClean="0"/>
              <a:t> ~ 0.6 m   </a:t>
            </a:r>
          </a:p>
          <a:p>
            <a:pPr lvl="1"/>
            <a:r>
              <a:rPr lang="en-US" sz="2400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400" dirty="0" err="1" smtClean="0"/>
              <a:t>x</a:t>
            </a:r>
            <a:r>
              <a:rPr lang="en-US" sz="2400" dirty="0" smtClean="0"/>
              <a:t> ~ 20-100 m</a:t>
            </a:r>
          </a:p>
          <a:p>
            <a:r>
              <a:rPr lang="en-US" sz="2800" dirty="0" smtClean="0"/>
              <a:t>Averaging to suppress random noise.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122238"/>
            <a:ext cx="3814417" cy="9445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Averaging and noise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5601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50003"/>
          <a:stretch/>
        </p:blipFill>
        <p:spPr>
          <a:xfrm>
            <a:off x="3130826" y="0"/>
            <a:ext cx="6013174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6713" y="1508877"/>
            <a:ext cx="313137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best-estimate temperature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calibration uncertainty 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noise uncertainty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8539" y="231568"/>
            <a:ext cx="4403035" cy="9445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Averaging and Noise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25548" y="70384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100 km</a:t>
            </a:r>
            <a:endParaRPr lang="en-US" sz="2000"/>
          </a:p>
        </p:txBody>
      </p:sp>
      <p:cxnSp>
        <p:nvCxnSpPr>
          <p:cNvPr id="10" name="Straight Arrow Connector 9"/>
          <p:cNvCxnSpPr>
            <a:stCxn id="6" idx="1"/>
          </p:cNvCxnSpPr>
          <p:nvPr/>
        </p:nvCxnSpPr>
        <p:spPr>
          <a:xfrm flipH="1" flipV="1">
            <a:off x="4353339" y="894522"/>
            <a:ext cx="1272209" cy="93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579655" y="903904"/>
            <a:ext cx="1272209" cy="7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45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/>
              <a:t>Data Availability and Issues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US" dirty="0" smtClean="0"/>
              <a:t>o CRL temperature estimates before </a:t>
            </a:r>
            <a:r>
              <a:rPr lang="en-US" dirty="0"/>
              <a:t>June </a:t>
            </a:r>
            <a:r>
              <a:rPr lang="en-US" dirty="0" smtClean="0"/>
              <a:t>15.</a:t>
            </a:r>
          </a:p>
          <a:p>
            <a:pPr lvl="1"/>
            <a:r>
              <a:rPr lang="en-US" dirty="0" smtClean="0"/>
              <a:t>due </a:t>
            </a:r>
            <a:r>
              <a:rPr lang="en-US" dirty="0"/>
              <a:t>to an impedance mismatch </a:t>
            </a:r>
            <a:r>
              <a:rPr lang="en-US" dirty="0" smtClean="0"/>
              <a:t>issue (PMT)</a:t>
            </a:r>
            <a:endParaRPr lang="en-US" dirty="0"/>
          </a:p>
          <a:p>
            <a:r>
              <a:rPr lang="en-US" dirty="0" smtClean="0"/>
              <a:t>One water vapor calibration coefficient was  used for whole campaign.</a:t>
            </a:r>
          </a:p>
          <a:p>
            <a:r>
              <a:rPr lang="en-US" dirty="0"/>
              <a:t>N</a:t>
            </a:r>
            <a:r>
              <a:rPr lang="en-US" dirty="0" smtClean="0"/>
              <a:t>oise increases with range: CRL measurements beyond 2 km are noisy – requiring coarser averaging.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86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RL_WCL_PECAN_L1.02015070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321"/>
            <a:ext cx="9144000" cy="6609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33338"/>
            <a:ext cx="8534400" cy="58288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Combined WCL and CRL Measurements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883964" y="617479"/>
            <a:ext cx="607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q</a:t>
            </a:r>
            <a:r>
              <a:rPr lang="en-US" sz="4000" baseline="-25000" dirty="0" smtClean="0">
                <a:solidFill>
                  <a:schemeClr val="bg1"/>
                </a:solidFill>
              </a:rPr>
              <a:t>v</a:t>
            </a:r>
            <a:endParaRPr lang="en-US" sz="4000" baseline="-25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0526" y="1843453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T</a:t>
            </a:r>
            <a:endParaRPr lang="en-US" sz="4000" baseline="-25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399" y="2960008"/>
            <a:ext cx="1562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chemeClr val="bg1"/>
                </a:solidFill>
              </a:rPr>
              <a:t>aerosol</a:t>
            </a:r>
            <a:endParaRPr lang="en-US" sz="3600" baseline="-25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8655" y="5250921"/>
            <a:ext cx="2306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Depolarization</a:t>
            </a:r>
            <a:endParaRPr lang="en-US" sz="2800" baseline="-25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6649" y="690572"/>
            <a:ext cx="1808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2 July 2015</a:t>
            </a:r>
            <a:endParaRPr lang="en-US" sz="28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42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mp_CRL_LAS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30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8686800" cy="8556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CRL and LASE: water vapor </a:t>
            </a:r>
            <a:r>
              <a:rPr lang="en-US" b="1" dirty="0"/>
              <a:t>c</a:t>
            </a:r>
            <a:r>
              <a:rPr lang="en-US" b="1" dirty="0" smtClean="0"/>
              <a:t>omparison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17600" y="6182667"/>
            <a:ext cx="7412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CRL and LASE  agree well; </a:t>
            </a:r>
            <a:r>
              <a:rPr lang="en-US" sz="2400" smtClean="0"/>
              <a:t>CRL reveals fine </a:t>
            </a:r>
            <a:r>
              <a:rPr lang="en-US" sz="2400" dirty="0" smtClean="0"/>
              <a:t>scale structures.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290417" y="1731962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CRL</a:t>
            </a:r>
            <a:endParaRPr lang="en-US" sz="3200"/>
          </a:p>
        </p:txBody>
      </p:sp>
      <p:sp>
        <p:nvSpPr>
          <p:cNvPr id="7" name="TextBox 6"/>
          <p:cNvSpPr txBox="1"/>
          <p:nvPr/>
        </p:nvSpPr>
        <p:spPr>
          <a:xfrm>
            <a:off x="2198243" y="4045226"/>
            <a:ext cx="9845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LASE</a:t>
            </a:r>
            <a:endParaRPr lang="en-US" sz="3200"/>
          </a:p>
        </p:txBody>
      </p:sp>
      <p:sp>
        <p:nvSpPr>
          <p:cNvPr id="8" name="TextBox 7"/>
          <p:cNvSpPr txBox="1"/>
          <p:nvPr/>
        </p:nvSpPr>
        <p:spPr>
          <a:xfrm>
            <a:off x="2017905" y="683052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12 July 2015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086814" y="2405270"/>
            <a:ext cx="41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FP1</a:t>
            </a:r>
            <a:endParaRPr lang="en-US" sz="1200"/>
          </a:p>
        </p:txBody>
      </p:sp>
      <p:sp>
        <p:nvSpPr>
          <p:cNvPr id="10" name="TextBox 9"/>
          <p:cNvSpPr txBox="1"/>
          <p:nvPr/>
        </p:nvSpPr>
        <p:spPr>
          <a:xfrm>
            <a:off x="6460110" y="1121788"/>
            <a:ext cx="41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FP3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947127" y="2329784"/>
            <a:ext cx="41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FP2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4289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6929</TotalTime>
  <Words>659</Words>
  <Application>Microsoft Macintosh PowerPoint</Application>
  <PresentationFormat>On-screen Show (4:3)</PresentationFormat>
  <Paragraphs>168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Calibri</vt:lpstr>
      <vt:lpstr>Symbol</vt:lpstr>
      <vt:lpstr>Arial</vt:lpstr>
      <vt:lpstr>Office Theme</vt:lpstr>
      <vt:lpstr>Airborne Compact Raman Lidar (CRL) Data Collection during PECAN</vt:lpstr>
      <vt:lpstr>University of Wyoming King Air Instrumentation</vt:lpstr>
      <vt:lpstr>Compact Raman Lidar (CRL) </vt:lpstr>
      <vt:lpstr>Data Processing </vt:lpstr>
      <vt:lpstr>Averaging and noise</vt:lpstr>
      <vt:lpstr>Averaging and Noise</vt:lpstr>
      <vt:lpstr>Data Availability and Issues</vt:lpstr>
      <vt:lpstr>Combined WCL and CRL Measurements</vt:lpstr>
      <vt:lpstr>CRL and LASE: water vapor comparison</vt:lpstr>
      <vt:lpstr>An Example of CRL Measurements</vt:lpstr>
      <vt:lpstr>a zoom-in near the edge of  cold pool</vt:lpstr>
      <vt:lpstr>Convective Initiation</vt:lpstr>
      <vt:lpstr>Convective Initiation</vt:lpstr>
      <vt:lpstr>Convective Initiation</vt:lpstr>
      <vt:lpstr>Convective Initiation</vt:lpstr>
      <vt:lpstr>Multi-function Airborne Raman Lidar (MARLi) </vt:lpstr>
      <vt:lpstr>Coastal Atmospheric Boundary Layer Structure</vt:lpstr>
      <vt:lpstr>Comparison of Spatial Temperature Structure from in situ and MARLi</vt:lpstr>
      <vt:lpstr>PowerPoint Presentation</vt:lpstr>
      <vt:lpstr>Fine-scale Water Vapor and temperature Structure above  the Stratocumulus Cloud Top</vt:lpstr>
      <vt:lpstr>Summary</vt:lpstr>
    </vt:vector>
  </TitlesOfParts>
  <Company>University of Wyoming</Company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Zhien Wang</dc:creator>
  <cp:lastModifiedBy>Bart Geerts</cp:lastModifiedBy>
  <cp:revision>80</cp:revision>
  <cp:lastPrinted>2015-11-13T23:01:21Z</cp:lastPrinted>
  <dcterms:created xsi:type="dcterms:W3CDTF">2015-11-08T17:31:03Z</dcterms:created>
  <dcterms:modified xsi:type="dcterms:W3CDTF">2016-09-19T13:51:19Z</dcterms:modified>
</cp:coreProperties>
</file>