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media/image40.jpg" ContentType="image/png"/>
  <Override PartName="/ppt/media/image4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81" r:id="rId3"/>
    <p:sldId id="282" r:id="rId4"/>
    <p:sldId id="257" r:id="rId5"/>
    <p:sldId id="274" r:id="rId6"/>
    <p:sldId id="273" r:id="rId7"/>
    <p:sldId id="275" r:id="rId8"/>
    <p:sldId id="278" r:id="rId9"/>
    <p:sldId id="280" r:id="rId10"/>
    <p:sldId id="258" r:id="rId11"/>
    <p:sldId id="272" r:id="rId12"/>
    <p:sldId id="270" r:id="rId13"/>
    <p:sldId id="271" r:id="rId14"/>
    <p:sldId id="259" r:id="rId15"/>
    <p:sldId id="260" r:id="rId16"/>
    <p:sldId id="261" r:id="rId17"/>
    <p:sldId id="279" r:id="rId18"/>
    <p:sldId id="276" r:id="rId19"/>
    <p:sldId id="262" r:id="rId20"/>
    <p:sldId id="264" r:id="rId21"/>
    <p:sldId id="277" r:id="rId22"/>
    <p:sldId id="288" r:id="rId23"/>
    <p:sldId id="287" r:id="rId24"/>
    <p:sldId id="265" r:id="rId25"/>
    <p:sldId id="283" r:id="rId26"/>
    <p:sldId id="284" r:id="rId27"/>
    <p:sldId id="286" r:id="rId28"/>
    <p:sldId id="267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790" autoAdjust="0"/>
  </p:normalViewPr>
  <p:slideViewPr>
    <p:cSldViewPr snapToGrid="0" snapToObjects="1">
      <p:cViewPr>
        <p:scale>
          <a:sx n="95" d="100"/>
          <a:sy n="95" d="100"/>
        </p:scale>
        <p:origin x="-8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nupp:Documents:research:PECAN_research:PECAN%20science%20meeting:915-dwl-wind_prof_3June15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nupp:Documents:research:PECAN_research:PECAN%20science%20meeting:915-dwl-wind_prof_3June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ymbol val="circle"/>
            <c:size val="8"/>
            <c:spPr>
              <a:solidFill>
                <a:srgbClr val="FF0000"/>
              </a:solidFill>
            </c:spPr>
          </c:marker>
          <c:xVal>
            <c:numRef>
              <c:f>Sheet1!$G$2:$G$35</c:f>
              <c:numCache>
                <c:formatCode>General</c:formatCode>
                <c:ptCount val="34"/>
                <c:pt idx="0">
                  <c:v>0.0</c:v>
                </c:pt>
                <c:pt idx="1">
                  <c:v>30.0</c:v>
                </c:pt>
                <c:pt idx="2">
                  <c:v>60.0</c:v>
                </c:pt>
                <c:pt idx="3">
                  <c:v>90.0</c:v>
                </c:pt>
                <c:pt idx="4">
                  <c:v>120.0</c:v>
                </c:pt>
                <c:pt idx="5">
                  <c:v>150.0</c:v>
                </c:pt>
                <c:pt idx="6">
                  <c:v>180.0</c:v>
                </c:pt>
                <c:pt idx="7">
                  <c:v>210.0</c:v>
                </c:pt>
                <c:pt idx="8">
                  <c:v>240.0</c:v>
                </c:pt>
                <c:pt idx="9">
                  <c:v>270.0</c:v>
                </c:pt>
                <c:pt idx="10">
                  <c:v>300.0</c:v>
                </c:pt>
                <c:pt idx="11">
                  <c:v>330.0</c:v>
                </c:pt>
                <c:pt idx="12">
                  <c:v>360.0</c:v>
                </c:pt>
                <c:pt idx="13">
                  <c:v>390.0</c:v>
                </c:pt>
                <c:pt idx="14">
                  <c:v>420.0</c:v>
                </c:pt>
                <c:pt idx="15">
                  <c:v>450.0</c:v>
                </c:pt>
                <c:pt idx="16">
                  <c:v>480.0</c:v>
                </c:pt>
                <c:pt idx="17">
                  <c:v>510.0</c:v>
                </c:pt>
                <c:pt idx="18">
                  <c:v>540.0</c:v>
                </c:pt>
                <c:pt idx="19">
                  <c:v>570.0</c:v>
                </c:pt>
                <c:pt idx="20">
                  <c:v>600.0</c:v>
                </c:pt>
                <c:pt idx="21">
                  <c:v>630.0</c:v>
                </c:pt>
                <c:pt idx="22">
                  <c:v>660.0</c:v>
                </c:pt>
                <c:pt idx="23">
                  <c:v>690.0</c:v>
                </c:pt>
                <c:pt idx="24">
                  <c:v>720.0</c:v>
                </c:pt>
                <c:pt idx="25">
                  <c:v>750.0</c:v>
                </c:pt>
                <c:pt idx="26">
                  <c:v>780.0</c:v>
                </c:pt>
                <c:pt idx="27">
                  <c:v>810.0</c:v>
                </c:pt>
                <c:pt idx="28">
                  <c:v>840.0</c:v>
                </c:pt>
                <c:pt idx="29">
                  <c:v>870.0</c:v>
                </c:pt>
                <c:pt idx="30">
                  <c:v>900.0</c:v>
                </c:pt>
                <c:pt idx="31">
                  <c:v>930.0</c:v>
                </c:pt>
                <c:pt idx="32">
                  <c:v>960.0</c:v>
                </c:pt>
                <c:pt idx="33">
                  <c:v>990.0</c:v>
                </c:pt>
              </c:numCache>
            </c:numRef>
          </c:xVal>
          <c:yVal>
            <c:numRef>
              <c:f>Sheet1!$H$2:$H$35</c:f>
              <c:numCache>
                <c:formatCode>General</c:formatCode>
                <c:ptCount val="34"/>
                <c:pt idx="5">
                  <c:v>16.1</c:v>
                </c:pt>
                <c:pt idx="6">
                  <c:v>16.4</c:v>
                </c:pt>
                <c:pt idx="7">
                  <c:v>17.4</c:v>
                </c:pt>
                <c:pt idx="8">
                  <c:v>19.1</c:v>
                </c:pt>
                <c:pt idx="9">
                  <c:v>19.7</c:v>
                </c:pt>
                <c:pt idx="10">
                  <c:v>21.8</c:v>
                </c:pt>
                <c:pt idx="11">
                  <c:v>22.3</c:v>
                </c:pt>
                <c:pt idx="12">
                  <c:v>22.8</c:v>
                </c:pt>
                <c:pt idx="13">
                  <c:v>23.4</c:v>
                </c:pt>
                <c:pt idx="14">
                  <c:v>23.8</c:v>
                </c:pt>
                <c:pt idx="15">
                  <c:v>24.4</c:v>
                </c:pt>
                <c:pt idx="16">
                  <c:v>24.9</c:v>
                </c:pt>
                <c:pt idx="17">
                  <c:v>25.3</c:v>
                </c:pt>
                <c:pt idx="18">
                  <c:v>25.5</c:v>
                </c:pt>
                <c:pt idx="19">
                  <c:v>25.3</c:v>
                </c:pt>
                <c:pt idx="20">
                  <c:v>24.9</c:v>
                </c:pt>
                <c:pt idx="21">
                  <c:v>24.6</c:v>
                </c:pt>
                <c:pt idx="22">
                  <c:v>24.7</c:v>
                </c:pt>
                <c:pt idx="23">
                  <c:v>24.8</c:v>
                </c:pt>
                <c:pt idx="24">
                  <c:v>24.8</c:v>
                </c:pt>
                <c:pt idx="25">
                  <c:v>25.0</c:v>
                </c:pt>
                <c:pt idx="26">
                  <c:v>24.5</c:v>
                </c:pt>
                <c:pt idx="27">
                  <c:v>23.9</c:v>
                </c:pt>
                <c:pt idx="28">
                  <c:v>23.8</c:v>
                </c:pt>
                <c:pt idx="29">
                  <c:v>23.4</c:v>
                </c:pt>
                <c:pt idx="30">
                  <c:v>22.6</c:v>
                </c:pt>
                <c:pt idx="31">
                  <c:v>22.4</c:v>
                </c:pt>
                <c:pt idx="32">
                  <c:v>22.2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9957896"/>
        <c:axId val="-2147232392"/>
      </c:scatterChart>
      <c:valAx>
        <c:axId val="2099957896"/>
        <c:scaling>
          <c:orientation val="minMax"/>
          <c:max val="100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47232392"/>
        <c:crosses val="autoZero"/>
        <c:crossBetween val="midCat"/>
      </c:valAx>
      <c:valAx>
        <c:axId val="-21472323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0999578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47625">
              <a:noFill/>
            </a:ln>
          </c:spPr>
          <c:marker>
            <c:spPr>
              <a:solidFill>
                <a:srgbClr val="0000FF"/>
              </a:solidFill>
            </c:spPr>
          </c:marker>
          <c:xVal>
            <c:numRef>
              <c:f>Sheet1!$G$2:$G$35</c:f>
              <c:numCache>
                <c:formatCode>General</c:formatCode>
                <c:ptCount val="34"/>
                <c:pt idx="0">
                  <c:v>0.0</c:v>
                </c:pt>
                <c:pt idx="1">
                  <c:v>30.0</c:v>
                </c:pt>
                <c:pt idx="2">
                  <c:v>60.0</c:v>
                </c:pt>
                <c:pt idx="3">
                  <c:v>90.0</c:v>
                </c:pt>
                <c:pt idx="4">
                  <c:v>120.0</c:v>
                </c:pt>
                <c:pt idx="5">
                  <c:v>150.0</c:v>
                </c:pt>
                <c:pt idx="6">
                  <c:v>180.0</c:v>
                </c:pt>
                <c:pt idx="7">
                  <c:v>210.0</c:v>
                </c:pt>
                <c:pt idx="8">
                  <c:v>240.0</c:v>
                </c:pt>
                <c:pt idx="9">
                  <c:v>270.0</c:v>
                </c:pt>
                <c:pt idx="10">
                  <c:v>300.0</c:v>
                </c:pt>
                <c:pt idx="11">
                  <c:v>330.0</c:v>
                </c:pt>
                <c:pt idx="12">
                  <c:v>360.0</c:v>
                </c:pt>
                <c:pt idx="13">
                  <c:v>390.0</c:v>
                </c:pt>
                <c:pt idx="14">
                  <c:v>420.0</c:v>
                </c:pt>
                <c:pt idx="15">
                  <c:v>450.0</c:v>
                </c:pt>
                <c:pt idx="16">
                  <c:v>480.0</c:v>
                </c:pt>
                <c:pt idx="17">
                  <c:v>510.0</c:v>
                </c:pt>
                <c:pt idx="18">
                  <c:v>540.0</c:v>
                </c:pt>
                <c:pt idx="19">
                  <c:v>570.0</c:v>
                </c:pt>
                <c:pt idx="20">
                  <c:v>600.0</c:v>
                </c:pt>
                <c:pt idx="21">
                  <c:v>630.0</c:v>
                </c:pt>
                <c:pt idx="22">
                  <c:v>660.0</c:v>
                </c:pt>
                <c:pt idx="23">
                  <c:v>690.0</c:v>
                </c:pt>
                <c:pt idx="24">
                  <c:v>720.0</c:v>
                </c:pt>
                <c:pt idx="25">
                  <c:v>750.0</c:v>
                </c:pt>
                <c:pt idx="26">
                  <c:v>780.0</c:v>
                </c:pt>
                <c:pt idx="27">
                  <c:v>810.0</c:v>
                </c:pt>
                <c:pt idx="28">
                  <c:v>840.0</c:v>
                </c:pt>
                <c:pt idx="29">
                  <c:v>870.0</c:v>
                </c:pt>
                <c:pt idx="30">
                  <c:v>900.0</c:v>
                </c:pt>
                <c:pt idx="31">
                  <c:v>930.0</c:v>
                </c:pt>
                <c:pt idx="32">
                  <c:v>960.0</c:v>
                </c:pt>
                <c:pt idx="33">
                  <c:v>990.0</c:v>
                </c:pt>
              </c:numCache>
            </c:numRef>
          </c:xVal>
          <c:yVal>
            <c:numRef>
              <c:f>Sheet1!$L$2:$L$35</c:f>
              <c:numCache>
                <c:formatCode>General</c:formatCode>
                <c:ptCount val="34"/>
                <c:pt idx="6" formatCode="0.0">
                  <c:v>21.05231578710523</c:v>
                </c:pt>
                <c:pt idx="8" formatCode="0.0">
                  <c:v>22.65590430770752</c:v>
                </c:pt>
                <c:pt idx="10" formatCode="0.0">
                  <c:v>24.36144494893518</c:v>
                </c:pt>
                <c:pt idx="12" formatCode="0.0">
                  <c:v>25.56345047132722</c:v>
                </c:pt>
                <c:pt idx="14" formatCode="0.0">
                  <c:v>25.90308861892728</c:v>
                </c:pt>
                <c:pt idx="16" formatCode="0.0">
                  <c:v>25.31264506131274</c:v>
                </c:pt>
                <c:pt idx="18" formatCode="0.0">
                  <c:v>24.64568927824903</c:v>
                </c:pt>
                <c:pt idx="20" formatCode="0.0">
                  <c:v>23.61228493814184</c:v>
                </c:pt>
                <c:pt idx="22" formatCode="0.0">
                  <c:v>22.50088887133128</c:v>
                </c:pt>
                <c:pt idx="24" formatCode="0.0">
                  <c:v>21.43944961980132</c:v>
                </c:pt>
                <c:pt idx="26" formatCode="0.0">
                  <c:v>20.4707107839469</c:v>
                </c:pt>
                <c:pt idx="28" formatCode="0.0">
                  <c:v>19.71217897646021</c:v>
                </c:pt>
                <c:pt idx="30" formatCode="0.0">
                  <c:v>19.10392629801528</c:v>
                </c:pt>
                <c:pt idx="32" formatCode="0.0">
                  <c:v>18.34693434882242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6547944"/>
        <c:axId val="2146034520"/>
      </c:scatterChart>
      <c:valAx>
        <c:axId val="-2146547944"/>
        <c:scaling>
          <c:orientation val="minMax"/>
          <c:max val="100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46034520"/>
        <c:crosses val="autoZero"/>
        <c:crossBetween val="midCat"/>
      </c:valAx>
      <c:valAx>
        <c:axId val="2146034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465479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702AB-10FF-0547-AE67-567DE4DDDE9C}" type="datetimeFigureOut">
              <a:rPr lang="en-US" smtClean="0"/>
              <a:t>9/18/16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4C95F-4847-D947-9090-3B7EB1C18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3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FF10C-00EE-1A4C-9EA4-40428258EB7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67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AEDC-88B6-FB40-93EE-CB83F5F4FF84}" type="datetimeFigureOut">
              <a:rPr lang="en-US" smtClean="0"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3FAB6-6B33-7B46-9965-F6323E48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84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AEDC-88B6-FB40-93EE-CB83F5F4FF84}" type="datetimeFigureOut">
              <a:rPr lang="en-US" smtClean="0"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3FAB6-6B33-7B46-9965-F6323E48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40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AEDC-88B6-FB40-93EE-CB83F5F4FF84}" type="datetimeFigureOut">
              <a:rPr lang="en-US" smtClean="0"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3FAB6-6B33-7B46-9965-F6323E48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0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AEDC-88B6-FB40-93EE-CB83F5F4FF84}" type="datetimeFigureOut">
              <a:rPr lang="en-US" smtClean="0"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3FAB6-6B33-7B46-9965-F6323E48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956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AEDC-88B6-FB40-93EE-CB83F5F4FF84}" type="datetimeFigureOut">
              <a:rPr lang="en-US" smtClean="0"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3FAB6-6B33-7B46-9965-F6323E48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8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AEDC-88B6-FB40-93EE-CB83F5F4FF84}" type="datetimeFigureOut">
              <a:rPr lang="en-US" smtClean="0"/>
              <a:t>9/18/16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3FAB6-6B33-7B46-9965-F6323E48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06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AEDC-88B6-FB40-93EE-CB83F5F4FF84}" type="datetimeFigureOut">
              <a:rPr lang="en-US" smtClean="0"/>
              <a:t>9/18/16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3FAB6-6B33-7B46-9965-F6323E48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335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AEDC-88B6-FB40-93EE-CB83F5F4FF84}" type="datetimeFigureOut">
              <a:rPr lang="en-US" smtClean="0"/>
              <a:t>9/18/16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3FAB6-6B33-7B46-9965-F6323E48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8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AEDC-88B6-FB40-93EE-CB83F5F4FF84}" type="datetimeFigureOut">
              <a:rPr lang="en-US" smtClean="0"/>
              <a:t>9/18/16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3FAB6-6B33-7B46-9965-F6323E48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7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AEDC-88B6-FB40-93EE-CB83F5F4FF84}" type="datetimeFigureOut">
              <a:rPr lang="en-US" smtClean="0"/>
              <a:t>9/18/16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3FAB6-6B33-7B46-9965-F6323E48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70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CAEDC-88B6-FB40-93EE-CB83F5F4FF84}" type="datetimeFigureOut">
              <a:rPr lang="en-US" smtClean="0"/>
              <a:t>9/18/16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3FAB6-6B33-7B46-9965-F6323E48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8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CAEDC-88B6-FB40-93EE-CB83F5F4FF84}" type="datetimeFigureOut">
              <a:rPr lang="en-US" smtClean="0"/>
              <a:t>9/18/16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3FAB6-6B33-7B46-9965-F6323E4872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69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5.gif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gi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1462" y="2130425"/>
            <a:ext cx="8401538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highlights </a:t>
            </a:r>
            <a:r>
              <a:rPr lang="en-US" dirty="0"/>
              <a:t>of MIPS measurements during the PECAN field campaign</a:t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r>
              <a:rPr lang="en-US" sz="3100" dirty="0"/>
              <a:t>Kevin Knupp</a:t>
            </a:r>
            <a:br>
              <a:rPr lang="en-US" sz="3100" dirty="0"/>
            </a:br>
            <a:r>
              <a:rPr lang="en-US" sz="3100" dirty="0"/>
              <a:t>University of Alabama in Huntsville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  <a:br>
              <a:rPr lang="en-US" dirty="0"/>
            </a:b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81440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811"/>
            <a:ext cx="8229600" cy="868362"/>
          </a:xfrm>
        </p:spPr>
        <p:txBody>
          <a:bodyPr/>
          <a:lstStyle/>
          <a:p>
            <a:r>
              <a:rPr lang="en-US" dirty="0" smtClean="0"/>
              <a:t>UFO 1 (6/7): Bore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5004"/>
            <a:ext cx="8229600" cy="4525963"/>
          </a:xfrm>
        </p:spPr>
        <p:txBody>
          <a:bodyPr/>
          <a:lstStyle/>
          <a:p>
            <a:r>
              <a:rPr lang="en-US" dirty="0" smtClean="0"/>
              <a:t>High amplitude bore originated from high-based convection over NW KS and generated an eastward moving bore</a:t>
            </a:r>
          </a:p>
          <a:p>
            <a:r>
              <a:rPr lang="en-US" dirty="0" smtClean="0"/>
              <a:t>MIPS measurements: DWL, 915, XPR and before/after soundings at 0437 (14 min before bore passage at 0451) and 0522 UTC (after vertical motion subsided)</a:t>
            </a:r>
          </a:p>
          <a:p>
            <a:r>
              <a:rPr lang="en-US" dirty="0" smtClean="0"/>
              <a:t>Deep layer lifting indicated by the soundings</a:t>
            </a:r>
          </a:p>
        </p:txBody>
      </p:sp>
    </p:spTree>
    <p:extLst>
      <p:ext uri="{BB962C8B-B14F-4D97-AF65-F5344CB8AC3E}">
        <p14:creationId xmlns:p14="http://schemas.microsoft.com/office/powerpoint/2010/main" val="1060566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FO01_04_b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079687" y="1146278"/>
            <a:ext cx="0" cy="409063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44477" y="1141346"/>
            <a:ext cx="0" cy="4090638"/>
          </a:xfrm>
          <a:prstGeom prst="line">
            <a:avLst/>
          </a:prstGeom>
          <a:ln w="19050" cmpd="sng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91473" y="117847"/>
            <a:ext cx="837141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b="1" i="1" dirty="0" smtClean="0"/>
              <a:t>Ceilometer overview of bore initial and secondary updrafts</a:t>
            </a:r>
          </a:p>
          <a:p>
            <a:pPr algn="ctr"/>
            <a:r>
              <a:rPr lang="en-US" sz="2400" b="1" i="1" dirty="0" smtClean="0">
                <a:solidFill>
                  <a:srgbClr val="FFFFFF"/>
                </a:solidFill>
              </a:rPr>
              <a:t>(0452 and 0500 UTC) </a:t>
            </a:r>
            <a:endParaRPr lang="en-US" sz="2400" b="1" i="1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631744" y="5381648"/>
            <a:ext cx="3443525" cy="1309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32704" y="5342367"/>
            <a:ext cx="596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 </a:t>
            </a:r>
            <a:r>
              <a:rPr lang="en-US" sz="2000" dirty="0" err="1" smtClean="0">
                <a:solidFill>
                  <a:schemeClr val="bg1"/>
                </a:solidFill>
              </a:rPr>
              <a:t>hr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091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440-0510_DWLto9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19" y="180117"/>
            <a:ext cx="4063149" cy="3250519"/>
          </a:xfrm>
          <a:prstGeom prst="rect">
            <a:avLst/>
          </a:prstGeom>
        </p:spPr>
      </p:pic>
      <p:pic>
        <p:nvPicPr>
          <p:cNvPr id="5" name="Picture 4" descr="0440-0510_915_orig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19" y="3540283"/>
            <a:ext cx="4063149" cy="3250519"/>
          </a:xfrm>
          <a:prstGeom prst="rect">
            <a:avLst/>
          </a:prstGeom>
        </p:spPr>
      </p:pic>
      <p:pic>
        <p:nvPicPr>
          <p:cNvPr id="6" name="Picture 5" descr="0440-0510_915vDW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6" y="3540283"/>
            <a:ext cx="4063149" cy="32505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651" y="153930"/>
            <a:ext cx="48472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Comparison of w from DWL and 915:</a:t>
            </a:r>
          </a:p>
          <a:p>
            <a:pPr marL="342900" indent="-342900">
              <a:buAutoNum type="alphaLcParenR"/>
            </a:pPr>
            <a:r>
              <a:rPr lang="en-US" sz="2400" dirty="0" smtClean="0"/>
              <a:t>DWL</a:t>
            </a:r>
          </a:p>
          <a:p>
            <a:pPr marL="342900" indent="-342900">
              <a:buAutoNum type="alphaLcParenR"/>
            </a:pPr>
            <a:r>
              <a:rPr lang="en-US" sz="2400" dirty="0" smtClean="0"/>
              <a:t>915</a:t>
            </a:r>
          </a:p>
          <a:p>
            <a:pPr marL="342900" indent="-342900">
              <a:buAutoNum type="alphaLcParenR"/>
            </a:pPr>
            <a:r>
              <a:rPr lang="en-US" sz="2400" dirty="0" smtClean="0"/>
              <a:t>Difference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0000FF"/>
                </a:solidFill>
              </a:rPr>
              <a:t>915 underestimates w (for this and other cases)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4579" y="3050909"/>
            <a:ext cx="2502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Difference: 915 - DWL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19515" y="3844917"/>
            <a:ext cx="574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915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19515" y="488116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DWL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00065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isonSoundin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1"/>
          <a:stretch/>
        </p:blipFill>
        <p:spPr>
          <a:xfrm>
            <a:off x="1440258" y="488510"/>
            <a:ext cx="7703742" cy="6271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746" y="78565"/>
            <a:ext cx="9109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Deep layer lifting is clear shown in T inversion and T</a:t>
            </a:r>
            <a:r>
              <a:rPr lang="en-US" sz="2200" baseline="-25000" dirty="0" smtClean="0"/>
              <a:t>d</a:t>
            </a:r>
            <a:r>
              <a:rPr lang="en-US" sz="2200" dirty="0" smtClean="0"/>
              <a:t> minimum above 500 </a:t>
            </a:r>
            <a:r>
              <a:rPr lang="en-US" sz="2200" dirty="0" err="1" smtClean="0"/>
              <a:t>mb</a:t>
            </a:r>
            <a:endParaRPr lang="en-US" sz="2200" dirty="0"/>
          </a:p>
        </p:txBody>
      </p:sp>
      <p:sp>
        <p:nvSpPr>
          <p:cNvPr id="4" name="TextBox 3"/>
          <p:cNvSpPr txBox="1"/>
          <p:nvPr/>
        </p:nvSpPr>
        <p:spPr>
          <a:xfrm>
            <a:off x="4949249" y="890394"/>
            <a:ext cx="2291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0437 – blue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0522 - red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831410" y="3024722"/>
            <a:ext cx="2919795" cy="0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38648" y="2823584"/>
            <a:ext cx="3212557" cy="0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830199" y="2818856"/>
            <a:ext cx="2919795" cy="0"/>
          </a:xfrm>
          <a:prstGeom prst="line">
            <a:avLst/>
          </a:prstGeom>
          <a:ln w="9525" cmpd="sng">
            <a:solidFill>
              <a:srgbClr val="3366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825483" y="2591530"/>
            <a:ext cx="3212557" cy="0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42784" y="2291456"/>
            <a:ext cx="2340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Ascent of 300-400 m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199666" y="4928079"/>
            <a:ext cx="2749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Cooling and moistening below 750 </a:t>
            </a:r>
            <a:r>
              <a:rPr lang="en-US" sz="2000" dirty="0" err="1" smtClean="0"/>
              <a:t>mb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963988" y="3797270"/>
            <a:ext cx="2786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But very little change in T/Td at with the 750-550 </a:t>
            </a:r>
            <a:r>
              <a:rPr lang="en-US" sz="2000" dirty="0" err="1" smtClean="0"/>
              <a:t>mb</a:t>
            </a:r>
            <a:r>
              <a:rPr lang="en-US" sz="2000" dirty="0" smtClean="0"/>
              <a:t> layer</a:t>
            </a:r>
            <a:endParaRPr lang="en-US" sz="2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5960523" y="5156203"/>
            <a:ext cx="457200" cy="397933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43129" y="5063066"/>
            <a:ext cx="1117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~800 m lift implied</a:t>
            </a:r>
            <a:endParaRPr lang="en-US" sz="17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3378200"/>
            <a:ext cx="1587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Complex pattern of vertical displacements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7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2562"/>
            <a:ext cx="8229600" cy="1143000"/>
          </a:xfrm>
        </p:spPr>
        <p:txBody>
          <a:bodyPr/>
          <a:lstStyle/>
          <a:p>
            <a:r>
              <a:rPr lang="en-US" dirty="0" smtClean="0"/>
              <a:t>UFO 6 (6/20): AET 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6301"/>
            <a:ext cx="8229600" cy="23495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MIPS sampled passage of cold front accompanied by sustained upward motion associated with CI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Refer to poster by Brianna Lund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 descr="Stare_20150620_UFO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2" r="9028"/>
          <a:stretch/>
        </p:blipFill>
        <p:spPr>
          <a:xfrm>
            <a:off x="1562100" y="3035299"/>
            <a:ext cx="5664200" cy="3848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3175000"/>
            <a:ext cx="9862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 (DWL)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0300" y="4914900"/>
            <a:ext cx="12016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SNR (DWL)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14800" y="3556000"/>
            <a:ext cx="1917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Sustained w’</a:t>
            </a:r>
            <a:r>
              <a:rPr lang="en-US" baseline="30000" dirty="0" smtClean="0"/>
              <a:t>2</a:t>
            </a:r>
            <a:r>
              <a:rPr lang="en-US" dirty="0" smtClean="0"/>
              <a:t> into</a:t>
            </a:r>
          </a:p>
          <a:p>
            <a:r>
              <a:rPr lang="en-US" dirty="0" smtClean="0"/>
              <a:t>the NBL cycle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16300" y="5093732"/>
            <a:ext cx="78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417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IOP 13 (6/22) LLJ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LLJ with embedded wave </a:t>
            </a:r>
            <a:r>
              <a:rPr lang="en-US" dirty="0" smtClean="0"/>
              <a:t>activity</a:t>
            </a:r>
          </a:p>
          <a:p>
            <a:r>
              <a:rPr lang="en-US" dirty="0" smtClean="0"/>
              <a:t>Surface winds increased during the nocturnal cycle at the MP2 site (western most)</a:t>
            </a:r>
            <a:endParaRPr lang="en-US" dirty="0"/>
          </a:p>
          <a:p>
            <a:r>
              <a:rPr lang="en-US" dirty="0"/>
              <a:t>LLJ induced wind storm produced surface winds perhaps exceeding 20 m/</a:t>
            </a:r>
            <a:r>
              <a:rPr lang="en-US" dirty="0" smtClean="0"/>
              <a:t>s (close to severe storm) </a:t>
            </a:r>
            <a:r>
              <a:rPr lang="en-US" dirty="0"/>
              <a:t>around 1030 </a:t>
            </a:r>
            <a:r>
              <a:rPr lang="en-US" dirty="0" smtClean="0"/>
              <a:t>Z near </a:t>
            </a:r>
            <a:r>
              <a:rPr lang="en-US" dirty="0" err="1" smtClean="0"/>
              <a:t>Wakeeney</a:t>
            </a:r>
            <a:r>
              <a:rPr lang="en-US" dirty="0" smtClean="0"/>
              <a:t> and to the east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2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15_15173_0000_0930_sn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t="13601" r="6366" b="15117"/>
          <a:stretch/>
        </p:blipFill>
        <p:spPr>
          <a:xfrm>
            <a:off x="3596765" y="0"/>
            <a:ext cx="5475231" cy="3373377"/>
          </a:xfrm>
          <a:prstGeom prst="rect">
            <a:avLst/>
          </a:prstGeom>
        </p:spPr>
      </p:pic>
      <p:pic>
        <p:nvPicPr>
          <p:cNvPr id="6" name="Picture 5" descr="915_15173_0000_0930_sp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13426" r="5829" b="14969"/>
          <a:stretch/>
        </p:blipFill>
        <p:spPr>
          <a:xfrm>
            <a:off x="3598125" y="3447265"/>
            <a:ext cx="5513854" cy="33886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54" y="635000"/>
            <a:ext cx="38539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915 MHz wind profiler</a:t>
            </a:r>
          </a:p>
          <a:p>
            <a:endParaRPr lang="en-US" sz="2400" dirty="0"/>
          </a:p>
          <a:p>
            <a:r>
              <a:rPr lang="en-US" sz="2400" dirty="0" smtClean="0"/>
              <a:t>SNR</a:t>
            </a:r>
          </a:p>
          <a:p>
            <a:r>
              <a:rPr lang="en-US" sz="2400" dirty="0" smtClean="0"/>
              <a:t>Increase at low levels early on (insects)</a:t>
            </a:r>
          </a:p>
          <a:p>
            <a:r>
              <a:rPr lang="en-US" sz="2400" dirty="0" smtClean="0"/>
              <a:t>Presence of backscatter above the residual layer</a:t>
            </a:r>
          </a:p>
          <a:p>
            <a:endParaRPr lang="en-US" sz="2400" dirty="0"/>
          </a:p>
          <a:p>
            <a:r>
              <a:rPr lang="en-US" sz="2400" dirty="0" smtClean="0"/>
              <a:t>SW</a:t>
            </a:r>
          </a:p>
          <a:p>
            <a:r>
              <a:rPr lang="en-US" sz="2400" dirty="0" smtClean="0"/>
              <a:t>Increase in SW below 1 km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413237" y="0"/>
            <a:ext cx="0" cy="3142782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770901" y="11292"/>
            <a:ext cx="0" cy="3142782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502166" y="24120"/>
            <a:ext cx="0" cy="3142782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62060" y="24120"/>
            <a:ext cx="0" cy="3142782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066454" y="24120"/>
            <a:ext cx="0" cy="3142782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27697" y="24120"/>
            <a:ext cx="0" cy="3142782"/>
          </a:xfrm>
          <a:prstGeom prst="line">
            <a:avLst/>
          </a:prstGeom>
          <a:ln w="12700" cmpd="sng"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02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CAN_IOP13_LLJ_Sounding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28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5979" y="-65673"/>
            <a:ext cx="2928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Soundings to 500 </a:t>
            </a:r>
            <a:r>
              <a:rPr lang="en-US" sz="2400" b="1" i="1" dirty="0" err="1" smtClean="0"/>
              <a:t>mb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34474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e_20150622_IOP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 r="9961" b="2909"/>
          <a:stretch/>
        </p:blipFill>
        <p:spPr>
          <a:xfrm>
            <a:off x="5061" y="33822"/>
            <a:ext cx="4939920" cy="3270263"/>
          </a:xfrm>
          <a:prstGeom prst="rect">
            <a:avLst/>
          </a:prstGeom>
        </p:spPr>
      </p:pic>
      <p:pic>
        <p:nvPicPr>
          <p:cNvPr id="5" name="Picture 4" descr="Stare_20150622_0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5"/>
          <a:stretch/>
        </p:blipFill>
        <p:spPr>
          <a:xfrm>
            <a:off x="4121471" y="3264540"/>
            <a:ext cx="5022529" cy="3657600"/>
          </a:xfrm>
          <a:prstGeom prst="rect">
            <a:avLst/>
          </a:prstGeom>
        </p:spPr>
      </p:pic>
      <p:pic>
        <p:nvPicPr>
          <p:cNvPr id="6" name="Picture 5" descr="Stare_20150622_0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t="8198" r="24059"/>
          <a:stretch/>
        </p:blipFill>
        <p:spPr>
          <a:xfrm>
            <a:off x="101148" y="3564408"/>
            <a:ext cx="4065280" cy="335773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44503" y="157022"/>
            <a:ext cx="3541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Doppler Wind </a:t>
            </a:r>
            <a:r>
              <a:rPr lang="en-US" sz="2000" dirty="0" err="1" smtClean="0"/>
              <a:t>Lidar</a:t>
            </a:r>
            <a:r>
              <a:rPr lang="en-US" sz="2000" dirty="0" smtClean="0"/>
              <a:t> (0030-0930)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16884" y="3310395"/>
            <a:ext cx="320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Doppler Wind </a:t>
            </a:r>
            <a:r>
              <a:rPr lang="en-US" dirty="0" err="1" smtClean="0"/>
              <a:t>Lidar</a:t>
            </a:r>
            <a:r>
              <a:rPr lang="en-US" dirty="0" smtClean="0"/>
              <a:t> (0700-0800)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4981" y="3278129"/>
            <a:ext cx="3205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Doppler Wind </a:t>
            </a:r>
            <a:r>
              <a:rPr lang="en-US" dirty="0" err="1" smtClean="0"/>
              <a:t>Lidar</a:t>
            </a:r>
            <a:r>
              <a:rPr lang="en-US" dirty="0" smtClean="0"/>
              <a:t> (0800-0900)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542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445"/>
            <a:ext cx="9144000" cy="789816"/>
          </a:xfrm>
        </p:spPr>
        <p:txBody>
          <a:bodyPr>
            <a:normAutofit/>
          </a:bodyPr>
          <a:lstStyle/>
          <a:p>
            <a:r>
              <a:rPr lang="en-US" sz="3600" b="1" i="1" dirty="0" smtClean="0"/>
              <a:t>IOP 25 (7/11): Bore in N KS (Phillipsburg)</a:t>
            </a:r>
            <a:endParaRPr lang="en-US" sz="3600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165" y="794061"/>
            <a:ext cx="8710083" cy="11938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err="1" smtClean="0"/>
              <a:t>Undular</a:t>
            </a:r>
            <a:r>
              <a:rPr lang="en-US" sz="2800" dirty="0" smtClean="0"/>
              <a:t> bore, 2 primary waves: first developed no clouds, the second had a well defined cloud field which persisted after bore passage</a:t>
            </a:r>
          </a:p>
        </p:txBody>
      </p:sp>
      <p:pic>
        <p:nvPicPr>
          <p:cNvPr id="5" name="Picture 4" descr="Stare_20150711_0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7464" r="10069" b="2895"/>
          <a:stretch/>
        </p:blipFill>
        <p:spPr>
          <a:xfrm>
            <a:off x="1044952" y="1987861"/>
            <a:ext cx="7015283" cy="47765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1795" y="2125584"/>
            <a:ext cx="1053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</a:t>
            </a:r>
            <a:r>
              <a:rPr lang="en-US" dirty="0" smtClean="0"/>
              <a:t> (DWL)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3779" y="4376760"/>
            <a:ext cx="1255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SNR</a:t>
            </a:r>
            <a:r>
              <a:rPr lang="en-US" dirty="0" smtClean="0"/>
              <a:t> (DWL)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20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40"/>
            <a:ext cx="8229600" cy="995483"/>
          </a:xfrm>
        </p:spPr>
        <p:txBody>
          <a:bodyPr/>
          <a:lstStyle/>
          <a:p>
            <a:r>
              <a:rPr lang="en-US" dirty="0" smtClean="0"/>
              <a:t>Research foci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145" y="1037158"/>
            <a:ext cx="8549893" cy="509085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Comparison of instruments to better understand differences in measurements of: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Horizontal wind </a:t>
            </a:r>
            <a:r>
              <a:rPr lang="en-US" dirty="0" smtClean="0"/>
              <a:t>(LLJ cases are most ideal)</a:t>
            </a:r>
          </a:p>
          <a:p>
            <a:pPr lvl="2"/>
            <a:r>
              <a:rPr lang="en-US" dirty="0" smtClean="0"/>
              <a:t>915 MHz wind profiler, DWL, MAX radar, </a:t>
            </a:r>
            <a:r>
              <a:rPr lang="en-US" dirty="0" err="1" smtClean="0"/>
              <a:t>radiosonde</a:t>
            </a:r>
            <a:r>
              <a:rPr lang="en-US" dirty="0" smtClean="0"/>
              <a:t>, King Air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Vertical velocity, w </a:t>
            </a:r>
            <a:r>
              <a:rPr lang="en-US" dirty="0" smtClean="0"/>
              <a:t>(high amplitude </a:t>
            </a:r>
            <a:r>
              <a:rPr lang="en-US" i="1" dirty="0" smtClean="0"/>
              <a:t>w</a:t>
            </a:r>
            <a:r>
              <a:rPr lang="en-US" dirty="0" smtClean="0"/>
              <a:t> events in clear air (bores, density current)</a:t>
            </a:r>
          </a:p>
          <a:p>
            <a:pPr lvl="2"/>
            <a:r>
              <a:rPr lang="en-US" dirty="0" smtClean="0"/>
              <a:t>DWL, 915, X-band profiling radar (XPR)</a:t>
            </a:r>
          </a:p>
          <a:p>
            <a:r>
              <a:rPr lang="en-US" dirty="0" smtClean="0"/>
              <a:t>Bore science (collaboration)</a:t>
            </a:r>
          </a:p>
          <a:p>
            <a:r>
              <a:rPr lang="en-US" dirty="0" smtClean="0"/>
              <a:t>CI (AET) </a:t>
            </a:r>
            <a:r>
              <a:rPr lang="en-US" dirty="0" smtClean="0"/>
              <a:t>case study (Brianna Lund poster)</a:t>
            </a:r>
          </a:p>
          <a:p>
            <a:r>
              <a:rPr lang="en-US" dirty="0" smtClean="0"/>
              <a:t>Propagation of nocturnal MCS (bore vs. density current)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0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915_15192_0030_0930_ve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t="14204" r="4749" b="11876"/>
          <a:stretch/>
        </p:blipFill>
        <p:spPr>
          <a:xfrm>
            <a:off x="4582584" y="3459909"/>
            <a:ext cx="4603750" cy="3290730"/>
          </a:xfrm>
          <a:prstGeom prst="rect">
            <a:avLst/>
          </a:prstGeom>
        </p:spPr>
      </p:pic>
      <p:pic>
        <p:nvPicPr>
          <p:cNvPr id="5" name="Picture 4" descr="915_15192_0030_0930_sn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t="13735" r="6783" b="11574"/>
          <a:stretch/>
        </p:blipFill>
        <p:spPr>
          <a:xfrm>
            <a:off x="31752" y="3471327"/>
            <a:ext cx="4561415" cy="3279312"/>
          </a:xfrm>
          <a:prstGeom prst="rect">
            <a:avLst/>
          </a:prstGeom>
        </p:spPr>
      </p:pic>
      <p:pic>
        <p:nvPicPr>
          <p:cNvPr id="8" name="Picture 7" descr="IOP25_04_b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t="24305" r="19017" b="17037"/>
          <a:stretch/>
        </p:blipFill>
        <p:spPr>
          <a:xfrm>
            <a:off x="137585" y="1774097"/>
            <a:ext cx="3852332" cy="1513406"/>
          </a:xfrm>
          <a:prstGeom prst="rect">
            <a:avLst/>
          </a:prstGeom>
        </p:spPr>
      </p:pic>
      <p:pic>
        <p:nvPicPr>
          <p:cNvPr id="9" name="Picture 8" descr="Stare_20150711_IOP2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" t="8056" r="10340" b="2824"/>
          <a:stretch/>
        </p:blipFill>
        <p:spPr>
          <a:xfrm>
            <a:off x="4097890" y="22205"/>
            <a:ext cx="5035537" cy="342523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07833" y="1651000"/>
            <a:ext cx="582084" cy="14287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396180" y="4950882"/>
            <a:ext cx="582084" cy="14287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66567" y="116417"/>
            <a:ext cx="582084" cy="13335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66567" y="1746241"/>
            <a:ext cx="582084" cy="13335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02557" y="4972048"/>
            <a:ext cx="582084" cy="142875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37585" y="80215"/>
            <a:ext cx="3852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/>
              <a:t>Long time series from MIPS</a:t>
            </a:r>
          </a:p>
          <a:p>
            <a:pPr marL="342900" indent="-342900">
              <a:buAutoNum type="alphaLcParenR"/>
            </a:pPr>
            <a:r>
              <a:rPr lang="en-US" dirty="0" smtClean="0"/>
              <a:t>Ceilometer backscatter</a:t>
            </a:r>
          </a:p>
          <a:p>
            <a:pPr marL="342900" indent="-342900">
              <a:buAutoNum type="alphaLcParenR"/>
            </a:pPr>
            <a:r>
              <a:rPr lang="en-US" dirty="0" smtClean="0"/>
              <a:t>DWL (w, top; and SNR, bottom)</a:t>
            </a:r>
          </a:p>
          <a:p>
            <a:pPr marL="342900" indent="-342900">
              <a:buAutoNum type="alphaLcParenR"/>
            </a:pPr>
            <a:r>
              <a:rPr lang="en-US" dirty="0" smtClean="0"/>
              <a:t>915 SNR</a:t>
            </a:r>
          </a:p>
          <a:p>
            <a:pPr marL="342900" indent="-342900">
              <a:buAutoNum type="alphaLcParenR"/>
            </a:pPr>
            <a:r>
              <a:rPr lang="en-US" dirty="0" smtClean="0"/>
              <a:t>915 W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8561" y="1693889"/>
            <a:ext cx="361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02540" y="116417"/>
            <a:ext cx="37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b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4947" y="3429173"/>
            <a:ext cx="334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939167" y="3444591"/>
            <a:ext cx="377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1583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00-0845_XPR_orig_un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59" y="3439577"/>
            <a:ext cx="4153959" cy="3323167"/>
          </a:xfrm>
          <a:prstGeom prst="rect">
            <a:avLst/>
          </a:prstGeom>
        </p:spPr>
      </p:pic>
      <p:pic>
        <p:nvPicPr>
          <p:cNvPr id="3" name="Picture 2" descr="0800-0845_DWL_origi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6" y="116410"/>
            <a:ext cx="4153959" cy="3323167"/>
          </a:xfrm>
          <a:prstGeom prst="rect">
            <a:avLst/>
          </a:prstGeom>
        </p:spPr>
      </p:pic>
      <p:pic>
        <p:nvPicPr>
          <p:cNvPr id="4" name="Picture 3" descr="0800-0845_915_origin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6" y="3407828"/>
            <a:ext cx="4153959" cy="3323167"/>
          </a:xfrm>
          <a:prstGeom prst="rect">
            <a:avLst/>
          </a:prstGeom>
        </p:spPr>
      </p:pic>
      <p:pic>
        <p:nvPicPr>
          <p:cNvPr id="5" name="Picture 4" descr="0800-0845_915vDW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4000"/>
            <a:ext cx="3810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69" y="118334"/>
            <a:ext cx="9103018" cy="604593"/>
          </a:xfrm>
        </p:spPr>
        <p:txBody>
          <a:bodyPr>
            <a:noAutofit/>
          </a:bodyPr>
          <a:lstStyle/>
          <a:p>
            <a:r>
              <a:rPr lang="en-US" sz="3200" b="1" i="1" dirty="0"/>
              <a:t>IOP 30 (7/15): Gust front / bore hybrid at McCook</a:t>
            </a:r>
            <a:endParaRPr lang="en-US" sz="3200" b="1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9460" y="1166018"/>
            <a:ext cx="3629828" cy="4993482"/>
          </a:xfrm>
        </p:spPr>
        <p:txBody>
          <a:bodyPr>
            <a:normAutofit fontScale="77500" lnSpcReduction="20000"/>
          </a:bodyPr>
          <a:lstStyle/>
          <a:p>
            <a:r>
              <a:rPr lang="en-US" sz="3000" dirty="0" smtClean="0"/>
              <a:t>Passage at 0415 UTC</a:t>
            </a:r>
          </a:p>
          <a:p>
            <a:r>
              <a:rPr lang="en-US" sz="3000" dirty="0" smtClean="0"/>
              <a:t>Narrow, deep updraft (~2 min duration, 2 km deep), maximum of 12 m s</a:t>
            </a:r>
            <a:r>
              <a:rPr lang="en-US" sz="3000" baseline="30000" dirty="0" smtClean="0"/>
              <a:t>-1</a:t>
            </a:r>
          </a:p>
          <a:p>
            <a:r>
              <a:rPr lang="en-US" sz="3000" dirty="0" smtClean="0"/>
              <a:t>Turbulent region behind front</a:t>
            </a:r>
          </a:p>
          <a:p>
            <a:r>
              <a:rPr lang="en-US" sz="3000" dirty="0" smtClean="0"/>
              <a:t>Secondary ascent after 0423 UTC</a:t>
            </a:r>
          </a:p>
          <a:p>
            <a:r>
              <a:rPr lang="en-US" sz="3000" dirty="0" smtClean="0"/>
              <a:t>Continuous initiation of shallow precipitating convection occurred behind the front (bore-like behavior)</a:t>
            </a:r>
          </a:p>
          <a:p>
            <a:endParaRPr lang="en-US" dirty="0"/>
          </a:p>
        </p:txBody>
      </p:sp>
      <p:pic>
        <p:nvPicPr>
          <p:cNvPr id="6" name="Picture 5" descr="0400-0430_DWL_origina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3"/>
          <a:stretch/>
        </p:blipFill>
        <p:spPr>
          <a:xfrm>
            <a:off x="3683000" y="1455615"/>
            <a:ext cx="5420018" cy="4052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35776" y="1105821"/>
            <a:ext cx="3191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Raw DWL w at 1 Hz sampling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1925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400-0420_DWL_smoothedXP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" y="205154"/>
            <a:ext cx="3809746" cy="3047797"/>
          </a:xfrm>
          <a:prstGeom prst="rect">
            <a:avLst/>
          </a:prstGeom>
        </p:spPr>
      </p:pic>
      <p:pic>
        <p:nvPicPr>
          <p:cNvPr id="5" name="Picture 4" descr="0400-0420_XPRtoDW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" y="3643924"/>
            <a:ext cx="3809746" cy="3047797"/>
          </a:xfrm>
          <a:prstGeom prst="rect">
            <a:avLst/>
          </a:prstGeom>
        </p:spPr>
      </p:pic>
      <p:pic>
        <p:nvPicPr>
          <p:cNvPr id="6" name="Picture 5" descr="0400-0420_XPRvDW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88" y="3643924"/>
            <a:ext cx="3809746" cy="30477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4211" y="263768"/>
            <a:ext cx="4726251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i="1" dirty="0" smtClean="0"/>
              <a:t>Comparison of DWL and XPR: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DWL </a:t>
            </a:r>
            <a:r>
              <a:rPr lang="en-US" sz="2400" dirty="0" smtClean="0"/>
              <a:t>w estimates are greater, </a:t>
            </a:r>
            <a:r>
              <a:rPr lang="en-US" sz="2400" dirty="0" smtClean="0"/>
              <a:t>difference exceeds 3 m s</a:t>
            </a:r>
            <a:r>
              <a:rPr lang="en-US" sz="2400" baseline="30000" dirty="0" smtClean="0"/>
              <a:t>-1 </a:t>
            </a:r>
            <a:r>
              <a:rPr lang="en-US" sz="2400" dirty="0" smtClean="0"/>
              <a:t>over a deep layer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Updraft shape and relative variations are similar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DWL </a:t>
            </a:r>
            <a:r>
              <a:rPr lang="en-US" sz="2400" i="1" dirty="0" smtClean="0"/>
              <a:t>w </a:t>
            </a:r>
            <a:r>
              <a:rPr lang="en-US" sz="2400" dirty="0" smtClean="0"/>
              <a:t>not affected by light rain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14280" y="3224796"/>
            <a:ext cx="3395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the velocity scale differs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9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IOP 20 (7/6): MCS in SE SD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Participation as a collaborator</a:t>
            </a:r>
          </a:p>
          <a:p>
            <a:r>
              <a:rPr lang="en-US" dirty="0" smtClean="0"/>
              <a:t>Two interesting events:</a:t>
            </a:r>
          </a:p>
          <a:p>
            <a:pPr marL="877824" indent="-514350">
              <a:buAutoNum type="arabicParenR"/>
            </a:pPr>
            <a:r>
              <a:rPr lang="en-US" dirty="0" smtClean="0"/>
              <a:t>CI over MIPS</a:t>
            </a:r>
          </a:p>
          <a:p>
            <a:pPr marL="877824" indent="-514350">
              <a:buAutoNum type="arabicParenR"/>
            </a:pPr>
            <a:r>
              <a:rPr lang="en-US" dirty="0" smtClean="0"/>
              <a:t>Passage of solitary wave (within the trailing </a:t>
            </a:r>
            <a:r>
              <a:rPr lang="en-US" dirty="0" err="1" smtClean="0"/>
              <a:t>stratiform</a:t>
            </a:r>
            <a:r>
              <a:rPr lang="en-US" dirty="0" smtClean="0"/>
              <a:t> region) over MIPS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83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89259"/>
            <a:ext cx="5002616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37022"/>
            <a:ext cx="5002616" cy="2819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30" y="455513"/>
            <a:ext cx="5304580" cy="51890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6876" y="19559"/>
            <a:ext cx="835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Convective Initiation Over MIPS During IOP 20 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52902" y="1275335"/>
            <a:ext cx="3389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</a:t>
            </a:r>
            <a:r>
              <a:rPr lang="en-US" sz="1600" dirty="0" smtClean="0"/>
              <a:t>levated </a:t>
            </a:r>
            <a:r>
              <a:rPr lang="en-US" sz="1600" dirty="0" smtClean="0"/>
              <a:t>ascent in region of </a:t>
            </a:r>
            <a:r>
              <a:rPr lang="en-US" sz="1600" dirty="0" smtClean="0"/>
              <a:t>weak </a:t>
            </a:r>
            <a:r>
              <a:rPr lang="en-US" sz="1600" dirty="0" err="1" smtClean="0"/>
              <a:t>Z</a:t>
            </a:r>
            <a:r>
              <a:rPr lang="en-US" sz="1600" baseline="-25000" dirty="0" err="1" smtClean="0"/>
              <a:t>e</a:t>
            </a:r>
            <a:endParaRPr lang="en-US" sz="1600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486875" y="852531"/>
            <a:ext cx="323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MIPS </a:t>
            </a:r>
            <a:r>
              <a:rPr lang="en-US" dirty="0" smtClean="0"/>
              <a:t>XPR </a:t>
            </a:r>
            <a:r>
              <a:rPr lang="en-US" dirty="0" smtClean="0"/>
              <a:t>– Reflectivity factor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6875" y="3830850"/>
            <a:ext cx="323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MIPS </a:t>
            </a:r>
            <a:r>
              <a:rPr lang="en-US" dirty="0" smtClean="0"/>
              <a:t>XPR </a:t>
            </a:r>
            <a:r>
              <a:rPr lang="mr-IN" dirty="0" smtClean="0"/>
              <a:t>–</a:t>
            </a:r>
            <a:r>
              <a:rPr lang="en-US" dirty="0" smtClean="0"/>
              <a:t> Vertical Velocity 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200318" y="2752983"/>
            <a:ext cx="0" cy="605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200318" y="5577770"/>
            <a:ext cx="0" cy="605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431430" y="2444836"/>
            <a:ext cx="2274" cy="6162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429156" y="5276573"/>
            <a:ext cx="2274" cy="6039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641834" y="2607276"/>
            <a:ext cx="0" cy="4484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52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9511"/>
            <a:ext cx="5002616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4552"/>
            <a:ext cx="5002616" cy="28194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49436" y="2387600"/>
            <a:ext cx="584764" cy="7156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92498" y="11324"/>
            <a:ext cx="8132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Convective Initiation Over MIPS During IOP 20 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994" y="1409699"/>
            <a:ext cx="4157789" cy="423808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909111" y="3055723"/>
            <a:ext cx="101318" cy="128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12" y="786204"/>
            <a:ext cx="271955" cy="544086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170116" y="5821466"/>
            <a:ext cx="101318" cy="128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271716" y="5726123"/>
            <a:ext cx="1471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MIPS Location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4594577" y="1002125"/>
            <a:ext cx="25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N</a:t>
            </a: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718540" y="1265807"/>
            <a:ext cx="0" cy="55894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6875" y="585171"/>
            <a:ext cx="323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MIPS XPR - Reflectivity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30201" y="4185514"/>
            <a:ext cx="350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MIPS XPR </a:t>
            </a:r>
            <a:r>
              <a:rPr lang="mr-IN" dirty="0" smtClean="0"/>
              <a:t>–</a:t>
            </a:r>
            <a:r>
              <a:rPr lang="en-US" dirty="0" smtClean="0"/>
              <a:t> Vertical Velocity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92498" y="1104351"/>
            <a:ext cx="3128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Note elevated ascent in region of weak reflectivity</a:t>
            </a:r>
            <a:endParaRPr lang="en-US" sz="14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200318" y="2752983"/>
            <a:ext cx="0" cy="605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207312" y="5724331"/>
            <a:ext cx="0" cy="605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451760" y="2541866"/>
            <a:ext cx="20810" cy="5613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426711" y="5353011"/>
            <a:ext cx="6994" cy="56138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478927" y="5877323"/>
            <a:ext cx="90822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7478927" y="5782291"/>
            <a:ext cx="0" cy="1900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8392802" y="5782291"/>
            <a:ext cx="0" cy="1900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612564" y="5217704"/>
            <a:ext cx="78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 km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89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93895"/>
            <a:ext cx="5006339" cy="2792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7" y="769838"/>
            <a:ext cx="4934853" cy="29561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" y="19559"/>
            <a:ext cx="8612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Solitary Wave Passage Over MIPS During IOP 20 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741932" y="5705856"/>
            <a:ext cx="0" cy="521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186741" y="5392674"/>
            <a:ext cx="12831" cy="6263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173910" y="2415345"/>
            <a:ext cx="12831" cy="6263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741932" y="2911407"/>
            <a:ext cx="0" cy="521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83" y="1079501"/>
            <a:ext cx="4233729" cy="43131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212" y="786204"/>
            <a:ext cx="271955" cy="5440861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652716" y="5567466"/>
            <a:ext cx="101318" cy="12801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836742" y="5466212"/>
            <a:ext cx="1648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MIPS Location</a:t>
            </a:r>
            <a:endParaRPr lang="en-US" sz="1600" dirty="0"/>
          </a:p>
        </p:txBody>
      </p:sp>
      <p:cxnSp>
        <p:nvCxnSpPr>
          <p:cNvPr id="14" name="Straight Arrow Connector 13"/>
          <p:cNvCxnSpPr>
            <a:endCxn id="21" idx="2"/>
          </p:cNvCxnSpPr>
          <p:nvPr/>
        </p:nvCxnSpPr>
        <p:spPr>
          <a:xfrm flipV="1">
            <a:off x="4548554" y="1355827"/>
            <a:ext cx="0" cy="55894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21065" y="986494"/>
            <a:ext cx="254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875" y="500133"/>
            <a:ext cx="3234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UAH MIPS XPR - Reflectivity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63135" y="3712868"/>
            <a:ext cx="3234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UAH MIPS XPR </a:t>
            </a:r>
            <a:r>
              <a:rPr lang="mr-IN" dirty="0" smtClean="0"/>
              <a:t>–</a:t>
            </a:r>
            <a:r>
              <a:rPr lang="en-US" dirty="0" smtClean="0"/>
              <a:t> Vertical Velocity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7478927" y="5877323"/>
            <a:ext cx="908222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7478927" y="5782291"/>
            <a:ext cx="0" cy="1900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392802" y="5782291"/>
            <a:ext cx="0" cy="19006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12564" y="5509804"/>
            <a:ext cx="78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 km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54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50709x033020_v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05" y="3056612"/>
            <a:ext cx="7379368" cy="3854893"/>
          </a:xfrm>
          <a:prstGeom prst="rect">
            <a:avLst/>
          </a:prstGeom>
        </p:spPr>
      </p:pic>
      <p:pic>
        <p:nvPicPr>
          <p:cNvPr id="5" name="Picture 4" descr="20150709x033020_ref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0"/>
          <a:stretch/>
        </p:blipFill>
        <p:spPr>
          <a:xfrm>
            <a:off x="1056105" y="494650"/>
            <a:ext cx="7379368" cy="3542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9562"/>
            <a:ext cx="8229600" cy="64777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IOP 21 (7/9): QLCS in TX panhandle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1583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IMG_13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10936" r="6052" b="5026"/>
          <a:stretch>
            <a:fillRect/>
          </a:stretch>
        </p:blipFill>
        <p:spPr bwMode="auto">
          <a:xfrm>
            <a:off x="0" y="160338"/>
            <a:ext cx="9144000" cy="671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IMG_138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42195"/>
          <a:stretch>
            <a:fillRect/>
          </a:stretch>
        </p:blipFill>
        <p:spPr bwMode="auto">
          <a:xfrm>
            <a:off x="0" y="-1588"/>
            <a:ext cx="9144000" cy="301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1603" y="-33732"/>
            <a:ext cx="78239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700" b="1" i="1" dirty="0"/>
              <a:t>Mobile Integrated Profiling System (MIPS</a:t>
            </a:r>
            <a:r>
              <a:rPr lang="en-US" sz="2700" b="1" i="1" dirty="0" smtClean="0"/>
              <a:t>) – PECAN </a:t>
            </a:r>
            <a:endParaRPr lang="en-US" sz="2700" b="1" i="1" dirty="0"/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804863" y="1077913"/>
            <a:ext cx="1166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MIPS-2</a:t>
            </a:r>
          </a:p>
        </p:txBody>
      </p:sp>
      <p:sp>
        <p:nvSpPr>
          <p:cNvPr id="16389" name="TextBox 5"/>
          <p:cNvSpPr txBox="1">
            <a:spLocks noChangeArrowheads="1"/>
          </p:cNvSpPr>
          <p:nvPr/>
        </p:nvSpPr>
        <p:spPr bwMode="auto">
          <a:xfrm>
            <a:off x="31750" y="4157663"/>
            <a:ext cx="11668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MIPS-2</a:t>
            </a:r>
          </a:p>
        </p:txBody>
      </p:sp>
      <p:sp>
        <p:nvSpPr>
          <p:cNvPr id="16390" name="TextBox 6"/>
          <p:cNvSpPr txBox="1">
            <a:spLocks noChangeArrowheads="1"/>
          </p:cNvSpPr>
          <p:nvPr/>
        </p:nvSpPr>
        <p:spPr bwMode="auto">
          <a:xfrm>
            <a:off x="6402388" y="1198563"/>
            <a:ext cx="1168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/>
              <a:t>MIPS-1</a:t>
            </a:r>
          </a:p>
        </p:txBody>
      </p:sp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4014788" y="6208713"/>
            <a:ext cx="11668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i="1">
                <a:solidFill>
                  <a:schemeClr val="bg1"/>
                </a:solidFill>
              </a:rPr>
              <a:t>MIPS-1</a:t>
            </a:r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6502400" y="376238"/>
            <a:ext cx="1287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10-m tower</a:t>
            </a:r>
          </a:p>
        </p:txBody>
      </p:sp>
      <p:sp>
        <p:nvSpPr>
          <p:cNvPr id="16393" name="TextBox 9"/>
          <p:cNvSpPr txBox="1">
            <a:spLocks noChangeArrowheads="1"/>
          </p:cNvSpPr>
          <p:nvPr/>
        </p:nvSpPr>
        <p:spPr bwMode="auto">
          <a:xfrm>
            <a:off x="7248525" y="3902075"/>
            <a:ext cx="1701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CL51 ceilometer</a:t>
            </a:r>
          </a:p>
        </p:txBody>
      </p:sp>
      <p:sp>
        <p:nvSpPr>
          <p:cNvPr id="16394" name="TextBox 10"/>
          <p:cNvSpPr txBox="1">
            <a:spLocks noChangeArrowheads="1"/>
          </p:cNvSpPr>
          <p:nvPr/>
        </p:nvSpPr>
        <p:spPr bwMode="auto">
          <a:xfrm>
            <a:off x="5362575" y="3538538"/>
            <a:ext cx="23641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 dirty="0">
                <a:solidFill>
                  <a:srgbClr val="0000FF"/>
                </a:solidFill>
              </a:rPr>
              <a:t>915 MHz wind profiler</a:t>
            </a:r>
          </a:p>
        </p:txBody>
      </p:sp>
      <p:sp>
        <p:nvSpPr>
          <p:cNvPr id="16395" name="TextBox 11"/>
          <p:cNvSpPr txBox="1">
            <a:spLocks noChangeArrowheads="1"/>
          </p:cNvSpPr>
          <p:nvPr/>
        </p:nvSpPr>
        <p:spPr bwMode="auto">
          <a:xfrm>
            <a:off x="4154488" y="2997200"/>
            <a:ext cx="29442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 dirty="0">
                <a:solidFill>
                  <a:srgbClr val="0000FF"/>
                </a:solidFill>
              </a:rPr>
              <a:t>X-band profiling radar (XPR)</a:t>
            </a:r>
          </a:p>
        </p:txBody>
      </p:sp>
      <p:sp>
        <p:nvSpPr>
          <p:cNvPr id="16396" name="TextBox 12"/>
          <p:cNvSpPr txBox="1">
            <a:spLocks noChangeArrowheads="1"/>
          </p:cNvSpPr>
          <p:nvPr/>
        </p:nvSpPr>
        <p:spPr bwMode="auto">
          <a:xfrm>
            <a:off x="463550" y="5792788"/>
            <a:ext cx="3173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solidFill>
                  <a:srgbClr val="FFFFFF"/>
                </a:solidFill>
              </a:rPr>
              <a:t>Microwave profiling radiometer</a:t>
            </a:r>
          </a:p>
          <a:p>
            <a:pPr algn="ctr" eaLnBrk="1" hangingPunct="1"/>
            <a:r>
              <a:rPr lang="en-US" sz="1800">
                <a:solidFill>
                  <a:srgbClr val="FFFFFF"/>
                </a:solidFill>
              </a:rPr>
              <a:t>(MPR)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212975" y="4683125"/>
            <a:ext cx="2132013" cy="1109663"/>
          </a:xfrm>
          <a:prstGeom prst="straightConnector1">
            <a:avLst/>
          </a:prstGeom>
          <a:ln w="190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98" name="TextBox 16"/>
          <p:cNvSpPr txBox="1">
            <a:spLocks noChangeArrowheads="1"/>
          </p:cNvSpPr>
          <p:nvPr/>
        </p:nvSpPr>
        <p:spPr bwMode="auto">
          <a:xfrm>
            <a:off x="4598988" y="1941513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soundings</a:t>
            </a:r>
          </a:p>
        </p:txBody>
      </p:sp>
      <p:sp>
        <p:nvSpPr>
          <p:cNvPr id="16399" name="TextBox 17"/>
          <p:cNvSpPr txBox="1">
            <a:spLocks noChangeArrowheads="1"/>
          </p:cNvSpPr>
          <p:nvPr/>
        </p:nvSpPr>
        <p:spPr bwMode="auto">
          <a:xfrm>
            <a:off x="2601913" y="1077913"/>
            <a:ext cx="2666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 dirty="0">
                <a:solidFill>
                  <a:srgbClr val="0000FF"/>
                </a:solidFill>
              </a:rPr>
              <a:t>Doppler wind </a:t>
            </a:r>
            <a:r>
              <a:rPr lang="en-US" sz="1800" b="1" i="1" dirty="0" smtClean="0">
                <a:solidFill>
                  <a:srgbClr val="0000FF"/>
                </a:solidFill>
              </a:rPr>
              <a:t>lidar </a:t>
            </a:r>
            <a:r>
              <a:rPr lang="en-US" sz="1800" b="1" i="1" dirty="0">
                <a:solidFill>
                  <a:srgbClr val="0000FF"/>
                </a:solidFill>
              </a:rPr>
              <a:t>(DWL)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3636963" y="1447800"/>
            <a:ext cx="219075" cy="47466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4672013" y="3365500"/>
            <a:ext cx="441325" cy="47625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362575" y="3911600"/>
            <a:ext cx="219075" cy="47625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393" idx="1"/>
          </p:cNvCxnSpPr>
          <p:nvPr/>
        </p:nvCxnSpPr>
        <p:spPr>
          <a:xfrm flipH="1">
            <a:off x="6723063" y="4086225"/>
            <a:ext cx="525462" cy="27940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404" name="TextBox 1"/>
          <p:cNvSpPr txBox="1">
            <a:spLocks noChangeArrowheads="1"/>
          </p:cNvSpPr>
          <p:nvPr/>
        </p:nvSpPr>
        <p:spPr bwMode="auto">
          <a:xfrm>
            <a:off x="6738938" y="6440488"/>
            <a:ext cx="2211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bg1"/>
                </a:solidFill>
              </a:rPr>
              <a:t>PECAN deployment</a:t>
            </a: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31750" y="3532743"/>
            <a:ext cx="2666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 dirty="0">
                <a:solidFill>
                  <a:srgbClr val="0000FF"/>
                </a:solidFill>
              </a:rPr>
              <a:t>Doppler wind </a:t>
            </a:r>
            <a:r>
              <a:rPr lang="en-US" sz="1800" b="1" i="1" dirty="0" smtClean="0">
                <a:solidFill>
                  <a:srgbClr val="0000FF"/>
                </a:solidFill>
              </a:rPr>
              <a:t>lidar </a:t>
            </a:r>
            <a:r>
              <a:rPr lang="en-US" sz="1800" b="1" i="1" dirty="0">
                <a:solidFill>
                  <a:srgbClr val="0000FF"/>
                </a:solidFill>
              </a:rPr>
              <a:t>(DWL)</a:t>
            </a:r>
          </a:p>
        </p:txBody>
      </p:sp>
      <p:cxnSp>
        <p:nvCxnSpPr>
          <p:cNvPr id="25" name="Straight Arrow Connector 24"/>
          <p:cNvCxnSpPr>
            <a:stCxn id="23" idx="2"/>
          </p:cNvCxnSpPr>
          <p:nvPr/>
        </p:nvCxnSpPr>
        <p:spPr>
          <a:xfrm>
            <a:off x="1365152" y="3902075"/>
            <a:ext cx="274283" cy="574558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414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58"/>
            <a:ext cx="9144000" cy="930012"/>
          </a:xfrm>
        </p:spPr>
        <p:txBody>
          <a:bodyPr>
            <a:noAutofit/>
          </a:bodyPr>
          <a:lstStyle/>
          <a:p>
            <a:r>
              <a:rPr lang="en-US" sz="3800" dirty="0" smtClean="0"/>
              <a:t>IOP 2 (6/3): LLJ</a:t>
            </a:r>
            <a:r>
              <a:rPr lang="en-US" sz="3800" dirty="0"/>
              <a:t> </a:t>
            </a:r>
            <a:r>
              <a:rPr lang="en-US" sz="3800" dirty="0" smtClean="0"/>
              <a:t>cases, motivation and goals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331" y="942771"/>
            <a:ext cx="8680827" cy="57875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Comparison of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h</a:t>
            </a:r>
            <a:r>
              <a:rPr lang="en-US" dirty="0" smtClean="0"/>
              <a:t> measurements from: </a:t>
            </a:r>
          </a:p>
          <a:p>
            <a:pPr lvl="1"/>
            <a:r>
              <a:rPr lang="en-US" dirty="0" smtClean="0"/>
              <a:t>MIPS 915 MHz wind profiler (915)</a:t>
            </a:r>
          </a:p>
          <a:p>
            <a:pPr lvl="1"/>
            <a:r>
              <a:rPr lang="en-US" dirty="0" smtClean="0"/>
              <a:t>Doppler Wind </a:t>
            </a:r>
            <a:r>
              <a:rPr lang="en-US" dirty="0" err="1" smtClean="0"/>
              <a:t>Lidar</a:t>
            </a:r>
            <a:r>
              <a:rPr lang="en-US" dirty="0" smtClean="0"/>
              <a:t> (DWL)</a:t>
            </a:r>
          </a:p>
          <a:p>
            <a:pPr lvl="1"/>
            <a:r>
              <a:rPr lang="en-US" dirty="0"/>
              <a:t>MAX (located 3 km NNE) </a:t>
            </a:r>
          </a:p>
          <a:p>
            <a:pPr lvl="1"/>
            <a:r>
              <a:rPr lang="en-US" dirty="0" smtClean="0"/>
              <a:t>Balloon soundings (in situ)</a:t>
            </a:r>
          </a:p>
          <a:p>
            <a:pPr lvl="1"/>
            <a:r>
              <a:rPr lang="en-US" dirty="0" smtClean="0"/>
              <a:t>King Air (in situ)</a:t>
            </a:r>
          </a:p>
          <a:p>
            <a:r>
              <a:rPr lang="en-US" dirty="0" smtClean="0"/>
              <a:t>Objective: Determine relative accuracy of wind measurements within the NBL by radar</a:t>
            </a:r>
          </a:p>
          <a:p>
            <a:pPr lvl="1"/>
            <a:r>
              <a:rPr lang="en-US" dirty="0" smtClean="0"/>
              <a:t>Are insects (and other biological flyers) passive tracers?  </a:t>
            </a:r>
          </a:p>
          <a:p>
            <a:pPr lvl="1"/>
            <a:r>
              <a:rPr lang="en-US" dirty="0" smtClean="0"/>
              <a:t>Do radar measurements accurately represent air motion within the NBL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0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5_15154_0000_0610_sn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t="23912" r="2568" b="11675"/>
          <a:stretch/>
        </p:blipFill>
        <p:spPr>
          <a:xfrm>
            <a:off x="2861627" y="157331"/>
            <a:ext cx="6282373" cy="3350531"/>
          </a:xfrm>
          <a:prstGeom prst="rect">
            <a:avLst/>
          </a:prstGeom>
        </p:spPr>
      </p:pic>
      <p:pic>
        <p:nvPicPr>
          <p:cNvPr id="3" name="Picture 2" descr="915_15154_0000_0610_spw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" t="24009" r="3038" b="15445"/>
          <a:stretch/>
        </p:blipFill>
        <p:spPr>
          <a:xfrm>
            <a:off x="2861627" y="3507862"/>
            <a:ext cx="6259263" cy="3149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837" y="82891"/>
            <a:ext cx="2861627" cy="617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 smtClean="0"/>
              <a:t>915 MHz wind profiler SNR and spectrum width (SW), 00-06 UTC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SNR vertical gradient near 400 m AGL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 sz="2400" dirty="0" smtClean="0"/>
          </a:p>
          <a:p>
            <a:pPr>
              <a:spcAft>
                <a:spcPts val="600"/>
              </a:spcAft>
            </a:pPr>
            <a:endParaRPr lang="en-US" sz="2400" dirty="0" smtClean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 sz="2400" dirty="0"/>
          </a:p>
          <a:p>
            <a:pPr>
              <a:spcAft>
                <a:spcPts val="600"/>
              </a:spcAft>
            </a:pPr>
            <a:endParaRPr lang="en-US" sz="24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 smtClean="0"/>
              <a:t>Increasing </a:t>
            </a:r>
            <a:r>
              <a:rPr lang="en-US" sz="2400" dirty="0" smtClean="0"/>
              <a:t>SW with time, maximum near 450 m AGL  </a:t>
            </a: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495898" y="2592620"/>
            <a:ext cx="4621918" cy="26188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3495898" y="5900682"/>
            <a:ext cx="4621918" cy="26188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388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MA915_20150603_wn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" t="4481" r="4779" b="4035"/>
          <a:stretch/>
        </p:blipFill>
        <p:spPr>
          <a:xfrm>
            <a:off x="510636" y="602324"/>
            <a:ext cx="8196377" cy="61803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39136" y="78565"/>
            <a:ext cx="7199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Time vs. height section of 915 </a:t>
            </a:r>
            <a:r>
              <a:rPr lang="en-US" sz="2400" b="1" i="1" dirty="0" err="1" smtClean="0"/>
              <a:t>conensus</a:t>
            </a:r>
            <a:r>
              <a:rPr lang="en-US" sz="2400" b="1" i="1" dirty="0" smtClean="0"/>
              <a:t> (30 min) winds</a:t>
            </a:r>
            <a:endParaRPr lang="en-US" sz="2400" b="1" i="1" dirty="0"/>
          </a:p>
        </p:txBody>
      </p:sp>
      <p:sp>
        <p:nvSpPr>
          <p:cNvPr id="3" name="Rectangle 2"/>
          <p:cNvSpPr/>
          <p:nvPr/>
        </p:nvSpPr>
        <p:spPr>
          <a:xfrm>
            <a:off x="5407513" y="4386501"/>
            <a:ext cx="2500811" cy="510667"/>
          </a:xfrm>
          <a:prstGeom prst="rect">
            <a:avLst/>
          </a:prstGeom>
          <a:noFill/>
          <a:ln w="63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18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1453636"/>
              </p:ext>
            </p:extLst>
          </p:nvPr>
        </p:nvGraphicFramePr>
        <p:xfrm>
          <a:off x="315288" y="950493"/>
          <a:ext cx="6597575" cy="4818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7690320"/>
              </p:ext>
            </p:extLst>
          </p:nvPr>
        </p:nvGraphicFramePr>
        <p:xfrm>
          <a:off x="315288" y="932027"/>
          <a:ext cx="6597575" cy="4818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0649" y="104753"/>
            <a:ext cx="85677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/>
              <a:t>Wind speed (</a:t>
            </a:r>
            <a:r>
              <a:rPr lang="en-US" sz="3200" b="1" i="1" dirty="0" err="1" smtClean="0"/>
              <a:t>V</a:t>
            </a:r>
            <a:r>
              <a:rPr lang="en-US" sz="3200" b="1" i="1" baseline="-25000" dirty="0" err="1" smtClean="0"/>
              <a:t>h</a:t>
            </a:r>
            <a:r>
              <a:rPr lang="en-US" sz="3200" b="1" i="1" dirty="0" smtClean="0"/>
              <a:t>) profile: DWL (red) vs. 915 (blue)</a:t>
            </a:r>
            <a:endParaRPr lang="en-US" sz="32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1990195" y="2789030"/>
            <a:ext cx="2961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DWL (0445 UTC)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(profiler mode, </a:t>
            </a:r>
            <a:r>
              <a:rPr lang="en-US" sz="2000" b="1" dirty="0" err="1" smtClean="0">
                <a:solidFill>
                  <a:srgbClr val="FF0000"/>
                </a:solidFill>
              </a:rPr>
              <a:t>Elev</a:t>
            </a:r>
            <a:r>
              <a:rPr lang="en-US" sz="2000" b="1" dirty="0" smtClean="0">
                <a:solidFill>
                  <a:srgbClr val="FF0000"/>
                </a:solidFill>
              </a:rPr>
              <a:t> = 45°)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7284" y="1435615"/>
            <a:ext cx="1910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915 (0430-0500)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5059" y="5750631"/>
            <a:ext cx="176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Height (m AGL)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853405" y="2905467"/>
            <a:ext cx="2042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Wind speed (m/s)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703744" y="851113"/>
            <a:ext cx="250572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915 </a:t>
            </a:r>
            <a:r>
              <a:rPr lang="en-US" sz="2000" dirty="0" err="1" smtClean="0">
                <a:solidFill>
                  <a:srgbClr val="0000FF"/>
                </a:solidFill>
              </a:rPr>
              <a:t>V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h</a:t>
            </a:r>
            <a:r>
              <a:rPr lang="en-US" sz="2000" dirty="0" smtClean="0">
                <a:solidFill>
                  <a:srgbClr val="0000FF"/>
                </a:solidFill>
              </a:rPr>
              <a:t> 3-5 m/s greater below 500 m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915 </a:t>
            </a:r>
            <a:r>
              <a:rPr lang="en-US" sz="2000" dirty="0" err="1" smtClean="0">
                <a:solidFill>
                  <a:srgbClr val="0000FF"/>
                </a:solidFill>
              </a:rPr>
              <a:t>V</a:t>
            </a:r>
            <a:r>
              <a:rPr lang="en-US" sz="2000" baseline="-25000" dirty="0" err="1" smtClean="0">
                <a:solidFill>
                  <a:srgbClr val="0000FF"/>
                </a:solidFill>
              </a:rPr>
              <a:t>h</a:t>
            </a:r>
            <a:r>
              <a:rPr lang="en-US" sz="2000" dirty="0" smtClean="0">
                <a:solidFill>
                  <a:srgbClr val="0000FF"/>
                </a:solidFill>
              </a:rPr>
              <a:t> 2-4 m/s less above 600 m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Possible explanation: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Insects</a:t>
            </a:r>
          </a:p>
          <a:p>
            <a:pPr marL="742950" lvl="1" indent="-285750">
              <a:spcAft>
                <a:spcPts val="6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Error in calculation</a:t>
            </a:r>
          </a:p>
          <a:p>
            <a:pPr marL="742950" lvl="1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Difference in sampling volume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DWL consecutive profiles were quite consistent.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1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CAN_LLJ_IOP2-max-ani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9282"/>
            <a:ext cx="729718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25864" y="-13094"/>
            <a:ext cx="510840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MAX PPI scans at 2.0°, 0530-0555 UTC</a:t>
            </a:r>
            <a:endParaRPr lang="en-US" sz="24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099833" y="487853"/>
            <a:ext cx="61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VR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4668" y="3634059"/>
            <a:ext cx="619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r</a:t>
            </a:r>
            <a:r>
              <a:rPr lang="en-US" sz="2400" b="1" i="1" baseline="-25000" dirty="0" err="1" smtClean="0">
                <a:solidFill>
                  <a:schemeClr val="bg1"/>
                </a:solidFill>
              </a:rPr>
              <a:t>hv</a:t>
            </a:r>
            <a:endParaRPr lang="en-US" sz="2400" b="1" i="1" baseline="-25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2488" y="3634059"/>
            <a:ext cx="487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chemeClr val="bg1"/>
                </a:solidFill>
              </a:rPr>
              <a:t>Z</a:t>
            </a:r>
            <a:r>
              <a:rPr lang="en-US" sz="2400" b="1" i="1" baseline="-25000" dirty="0" err="1" smtClean="0">
                <a:solidFill>
                  <a:schemeClr val="bg1"/>
                </a:solidFill>
              </a:rPr>
              <a:t>e</a:t>
            </a:r>
            <a:endParaRPr lang="en-US" sz="2400" b="1" i="1" baseline="-25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4668" y="561820"/>
            <a:ext cx="631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Z</a:t>
            </a:r>
            <a:r>
              <a:rPr lang="en-US" sz="2400" b="1" i="1" baseline="-25000" dirty="0" smtClean="0">
                <a:solidFill>
                  <a:schemeClr val="bg1"/>
                </a:solidFill>
              </a:rPr>
              <a:t>DR</a:t>
            </a:r>
            <a:endParaRPr lang="en-US" sz="2400" b="1" i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33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Future work (IOP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Compare 915 and DWL for the entire IOP</a:t>
            </a:r>
          </a:p>
          <a:p>
            <a:r>
              <a:rPr lang="en-US" dirty="0" smtClean="0"/>
              <a:t>VAD analysis of MAX data (MAX was 3 km NNE of MIPS</a:t>
            </a:r>
          </a:p>
          <a:p>
            <a:r>
              <a:rPr lang="en-US" dirty="0" smtClean="0"/>
              <a:t>Comparison with </a:t>
            </a:r>
            <a:r>
              <a:rPr lang="en-US" dirty="0" err="1" smtClean="0"/>
              <a:t>radiosondes</a:t>
            </a:r>
            <a:r>
              <a:rPr lang="en-US" dirty="0" smtClean="0"/>
              <a:t> from MIPS</a:t>
            </a:r>
          </a:p>
          <a:p>
            <a:r>
              <a:rPr lang="en-US" dirty="0" smtClean="0"/>
              <a:t>Comparison with King Air flight level data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848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1087</Words>
  <Application>Microsoft Macintosh PowerPoint</Application>
  <PresentationFormat>On-screen Show (4:3)</PresentationFormat>
  <Paragraphs>164</Paragraphs>
  <Slides>28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Some highlights of MIPS measurements during the PECAN field campaign   Kevin Knupp University of Alabama in Huntsville   </vt:lpstr>
      <vt:lpstr>Research foci</vt:lpstr>
      <vt:lpstr>PowerPoint Presentation</vt:lpstr>
      <vt:lpstr>IOP 2 (6/3): LLJ cases, motivation and goals</vt:lpstr>
      <vt:lpstr>PowerPoint Presentation</vt:lpstr>
      <vt:lpstr>PowerPoint Presentation</vt:lpstr>
      <vt:lpstr>PowerPoint Presentation</vt:lpstr>
      <vt:lpstr>PowerPoint Presentation</vt:lpstr>
      <vt:lpstr>Future work (IOP 2)</vt:lpstr>
      <vt:lpstr>UFO 1 (6/7): Bore</vt:lpstr>
      <vt:lpstr>PowerPoint Presentation</vt:lpstr>
      <vt:lpstr>PowerPoint Presentation</vt:lpstr>
      <vt:lpstr>PowerPoint Presentation</vt:lpstr>
      <vt:lpstr>UFO 6 (6/20): AET CI</vt:lpstr>
      <vt:lpstr>IOP 13 (6/22) LLJ</vt:lpstr>
      <vt:lpstr>PowerPoint Presentation</vt:lpstr>
      <vt:lpstr>PowerPoint Presentation</vt:lpstr>
      <vt:lpstr>PowerPoint Presentation</vt:lpstr>
      <vt:lpstr>IOP 25 (7/11): Bore in N KS (Phillipsburg)</vt:lpstr>
      <vt:lpstr>PowerPoint Presentation</vt:lpstr>
      <vt:lpstr>PowerPoint Presentation</vt:lpstr>
      <vt:lpstr>IOP 30 (7/15): Gust front / bore hybrid at McCook</vt:lpstr>
      <vt:lpstr>PowerPoint Presentation</vt:lpstr>
      <vt:lpstr>IOP 20 (7/6): MCS in SE SD</vt:lpstr>
      <vt:lpstr>PowerPoint Presentation</vt:lpstr>
      <vt:lpstr>PowerPoint Presentation</vt:lpstr>
      <vt:lpstr>PowerPoint Presentation</vt:lpstr>
      <vt:lpstr>IOP 21 (7/9): QLCS in TX panhandle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PECAN research activities at UAH</dc:title>
  <dc:creator>Kevin Knupp</dc:creator>
  <cp:lastModifiedBy>Kevin Knupp</cp:lastModifiedBy>
  <cp:revision>48</cp:revision>
  <dcterms:created xsi:type="dcterms:W3CDTF">2016-09-09T15:31:05Z</dcterms:created>
  <dcterms:modified xsi:type="dcterms:W3CDTF">2016-09-18T22:39:16Z</dcterms:modified>
</cp:coreProperties>
</file>