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347" r:id="rId2"/>
    <p:sldId id="316" r:id="rId3"/>
    <p:sldId id="314" r:id="rId4"/>
    <p:sldId id="394" r:id="rId5"/>
    <p:sldId id="348" r:id="rId6"/>
    <p:sldId id="390" r:id="rId7"/>
    <p:sldId id="403" r:id="rId8"/>
    <p:sldId id="372" r:id="rId9"/>
    <p:sldId id="395" r:id="rId10"/>
    <p:sldId id="396" r:id="rId11"/>
    <p:sldId id="367" r:id="rId12"/>
    <p:sldId id="397" r:id="rId13"/>
    <p:sldId id="387" r:id="rId14"/>
    <p:sldId id="402" r:id="rId15"/>
    <p:sldId id="398" r:id="rId16"/>
    <p:sldId id="399" r:id="rId17"/>
    <p:sldId id="400" r:id="rId18"/>
    <p:sldId id="401" r:id="rId19"/>
    <p:sldId id="35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ra Kle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7FE"/>
    <a:srgbClr val="00F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04" autoAdjust="0"/>
  </p:normalViewPr>
  <p:slideViewPr>
    <p:cSldViewPr snapToGrid="0">
      <p:cViewPr varScale="1">
        <p:scale>
          <a:sx n="96" d="100"/>
          <a:sy n="96" d="100"/>
        </p:scale>
        <p:origin x="-11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94478-8A64-EF4A-BAE5-21FA88E349F3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40B2A-E7E0-AA4E-9B04-E2755A0A5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0202E-8ADA-4634-8155-DEE502703657}" type="datetimeFigureOut">
              <a:rPr lang="en-US" smtClean="0"/>
              <a:t>9/19/16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7061-AEA0-4624-9314-94E9DB607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361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8998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2259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93B3-78D3-47ED-8107-29C34046E31D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615918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2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B1036-8A73-4DD4-9136-9935B9818C30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98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CAF18-3787-4F64-B666-B869745BC2F6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35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86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6F1533-E04B-4278-914D-644A3C8FA2F8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173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82B86-A129-4820-A830-4DADE097C79D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27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60ABF0-B0CA-4132-96C9-A853B68DAFA6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24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27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0CF99-82D8-40C7-A94C-DCAAC61D4F52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79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60ADC-92C9-4D5B-B933-F8C5CF467F73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3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NBL Structure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D28914-753D-4C94-80FE-36DED637A85A}" type="slidenum">
              <a:rPr lang="en-US" smtClean="0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07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108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/>
                <a:ea typeface="ＭＳ Ｐゴシック" charset="-128"/>
              </a:rPr>
              <a:t>02/05/15</a:t>
            </a:r>
            <a:endParaRPr lang="en-US">
              <a:latin typeface="Arial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/>
                <a:ea typeface="ＭＳ Ｐゴシック" charset="-128"/>
              </a:rPr>
              <a:t>NBL Structure</a:t>
            </a:r>
            <a:endParaRPr lang="en-US">
              <a:latin typeface="Arial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2AE055A-284E-477C-A394-08832C2EC75D}" type="slidenum">
              <a:rPr lang="en-US" smtClean="0">
                <a:latin typeface="Arial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853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273592" cy="156497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Nocturnal boundary-layer structure and evolution of the low-level jet during PECAN</a:t>
            </a:r>
            <a:endParaRPr lang="en-US" sz="32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85800" y="3691980"/>
            <a:ext cx="7846340" cy="17526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Petra Klein</a:t>
            </a:r>
            <a:r>
              <a:rPr lang="en-US" b="1" dirty="0"/>
              <a:t>, </a:t>
            </a:r>
            <a:endParaRPr lang="en-US" b="1" dirty="0" smtClean="0"/>
          </a:p>
          <a:p>
            <a:r>
              <a:rPr lang="en-US" dirty="0" smtClean="0"/>
              <a:t>Elizabeth </a:t>
            </a:r>
            <a:r>
              <a:rPr lang="en-US" dirty="0"/>
              <a:t>Smith</a:t>
            </a:r>
            <a:r>
              <a:rPr lang="en-US" dirty="0" smtClean="0"/>
              <a:t>,, Dave </a:t>
            </a:r>
            <a:r>
              <a:rPr lang="en-US" dirty="0"/>
              <a:t>Turner, </a:t>
            </a:r>
            <a:r>
              <a:rPr lang="en-US" dirty="0" err="1" smtClean="0"/>
              <a:t>Evgeni</a:t>
            </a:r>
            <a:r>
              <a:rPr lang="en-US" dirty="0" smtClean="0"/>
              <a:t> </a:t>
            </a:r>
            <a:r>
              <a:rPr lang="en-US" dirty="0" err="1" smtClean="0"/>
              <a:t>Fedorovich</a:t>
            </a:r>
            <a:endParaRPr lang="en-US" dirty="0" smtClean="0"/>
          </a:p>
          <a:p>
            <a:r>
              <a:rPr lang="en-US" dirty="0" smtClean="0"/>
              <a:t>Thanks also to:</a:t>
            </a:r>
          </a:p>
          <a:p>
            <a:r>
              <a:rPr lang="en-US" dirty="0" smtClean="0"/>
              <a:t>Matt Carney, Josh </a:t>
            </a:r>
            <a:r>
              <a:rPr lang="en-US" dirty="0" err="1" smtClean="0"/>
              <a:t>Gebauer</a:t>
            </a:r>
            <a:r>
              <a:rPr lang="en-US" dirty="0" smtClean="0"/>
              <a:t>, Tim </a:t>
            </a:r>
            <a:r>
              <a:rPr lang="en-US" dirty="0"/>
              <a:t>Bonin, and </a:t>
            </a:r>
            <a:r>
              <a:rPr lang="en-US" dirty="0" smtClean="0"/>
              <a:t>Jennifer </a:t>
            </a:r>
            <a:r>
              <a:rPr lang="en-US" dirty="0"/>
              <a:t>Newman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1</a:t>
            </a:fld>
            <a:endParaRPr lang="en-US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790"/>
            <a:ext cx="971210" cy="971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341" y="1"/>
            <a:ext cx="2569658" cy="1284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078" y="6313219"/>
            <a:ext cx="471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Supported by NSF </a:t>
            </a:r>
            <a:r>
              <a:rPr lang="en-US" dirty="0"/>
              <a:t>Award #1359698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MP1 (CLAMPS</a:t>
            </a:r>
            <a:r>
              <a:rPr lang="en-US" sz="3200" dirty="0" smtClean="0"/>
              <a:t>): Comp. of IOPs - </a:t>
            </a:r>
            <a:r>
              <a:rPr lang="en-US" sz="3200" dirty="0" err="1" smtClean="0"/>
              <a:t>Radiosonde</a:t>
            </a:r>
            <a:r>
              <a:rPr lang="en-US" sz="3200" dirty="0" smtClean="0"/>
              <a:t> and Remote </a:t>
            </a:r>
            <a:r>
              <a:rPr lang="en-US" sz="3200" dirty="0"/>
              <a:t>Sensing Observations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10</a:t>
            </a:fld>
            <a:endParaRPr lang="en-US">
              <a:latin typeface="Arial"/>
            </a:endParaRPr>
          </a:p>
        </p:txBody>
      </p:sp>
      <p:pic>
        <p:nvPicPr>
          <p:cNvPr id="8" name="Picture 7" descr="LLJ_Comp_Fig5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3243" r="7105" b="4518"/>
          <a:stretch/>
        </p:blipFill>
        <p:spPr>
          <a:xfrm>
            <a:off x="75557" y="1386747"/>
            <a:ext cx="8913167" cy="54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6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IOP12, June 20 MP1/MP3 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11</a:t>
            </a:fld>
            <a:endParaRPr lang="en-US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563" y="1161270"/>
            <a:ext cx="208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Sunset 0206 UTC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" name="Picture 2" descr="IOP12_Fig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20" y="1593857"/>
            <a:ext cx="3200400" cy="4499157"/>
          </a:xfrm>
          <a:prstGeom prst="rect">
            <a:avLst/>
          </a:prstGeom>
        </p:spPr>
      </p:pic>
      <p:pic>
        <p:nvPicPr>
          <p:cNvPr id="11" name="Picture 10" descr="IOP12_Fig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56" y="1593857"/>
            <a:ext cx="3200400" cy="4499157"/>
          </a:xfrm>
          <a:prstGeom prst="rect">
            <a:avLst/>
          </a:prstGeom>
        </p:spPr>
      </p:pic>
      <p:pic>
        <p:nvPicPr>
          <p:cNvPr id="9" name="Picture 8" descr="IOP12_Fig6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593857"/>
            <a:ext cx="3200400" cy="449915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11947" y="1465653"/>
            <a:ext cx="24659" cy="51165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42946" y="1291608"/>
            <a:ext cx="173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MP1: CLAMPS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6431" y="5851521"/>
            <a:ext cx="156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MP3: SPARC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078" y="6301139"/>
            <a:ext cx="8877794" cy="461665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Generally very good agreement at the two sites</a:t>
            </a:r>
            <a:endParaRPr lang="en-US" sz="24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6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IOP12, June 20 MP1/MP3 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12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22067" y="1465653"/>
            <a:ext cx="24659" cy="51165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5013" y="1194914"/>
            <a:ext cx="208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Sunset 0206 UTC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2" name="Picture 11" descr="IOP12_Fi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3" y="1072568"/>
            <a:ext cx="8226884" cy="57854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156" y="5958963"/>
            <a:ext cx="8877794" cy="830997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Clear differences in mean vertical wind speeds require further investigations </a:t>
            </a:r>
            <a:endParaRPr lang="en-US" sz="24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3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IOP12: Comparison with </a:t>
            </a:r>
            <a:r>
              <a:rPr lang="en-US" dirty="0" err="1" smtClean="0"/>
              <a:t>radiosondes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13</a:t>
            </a:fld>
            <a:endParaRPr lang="en-US">
              <a:latin typeface="Arial"/>
            </a:endParaRPr>
          </a:p>
        </p:txBody>
      </p:sp>
      <p:pic>
        <p:nvPicPr>
          <p:cNvPr id="6" name="Picture 5" descr="IOP12_Fig1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69688"/>
          <a:stretch/>
        </p:blipFill>
        <p:spPr>
          <a:xfrm>
            <a:off x="238907" y="2133599"/>
            <a:ext cx="3035517" cy="4114800"/>
          </a:xfrm>
          <a:prstGeom prst="rect">
            <a:avLst/>
          </a:prstGeom>
        </p:spPr>
      </p:pic>
      <p:pic>
        <p:nvPicPr>
          <p:cNvPr id="11" name="Picture 10" descr="IOP12_Fig1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r="8760"/>
          <a:stretch/>
        </p:blipFill>
        <p:spPr>
          <a:xfrm>
            <a:off x="3128599" y="2151426"/>
            <a:ext cx="5876018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151" y="6236572"/>
            <a:ext cx="815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Lines: </a:t>
            </a:r>
            <a:r>
              <a:rPr lang="en-US" dirty="0" err="1" smtClean="0"/>
              <a:t>radiosondes</a:t>
            </a:r>
            <a:r>
              <a:rPr lang="en-US" dirty="0" smtClean="0"/>
              <a:t>, Diamonds: CLAMPS (MP1), Crosses: SPARC (MP3)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3950" y="0"/>
            <a:ext cx="8877794" cy="3046988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Profiles further confirm agreement between the lidar  observations at the two sites and also with </a:t>
            </a:r>
            <a:r>
              <a:rPr lang="en-US" sz="2400" b="1" dirty="0" err="1" smtClean="0">
                <a:solidFill>
                  <a:srgbClr val="292934"/>
                </a:solidFill>
              </a:rPr>
              <a:t>radiosondes</a:t>
            </a:r>
            <a:endParaRPr lang="en-US" sz="2400" b="1" dirty="0" smtClean="0">
              <a:solidFill>
                <a:srgbClr val="292934"/>
              </a:solidFill>
            </a:endParaRPr>
          </a:p>
          <a:p>
            <a:pPr algn="ctr"/>
            <a:endParaRPr lang="en-US" sz="2400" b="1" dirty="0" smtClean="0">
              <a:solidFill>
                <a:srgbClr val="292934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AERI profiles capture surface based inversion well, higher up differences still exist even with the updated retrieval</a:t>
            </a:r>
          </a:p>
          <a:p>
            <a:pPr algn="ctr"/>
            <a:endParaRPr lang="en-US" sz="2400" b="1" dirty="0">
              <a:solidFill>
                <a:srgbClr val="292934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Standard deviations of vertical velocities also show differences possibly due to noise? </a:t>
            </a:r>
            <a:endParaRPr lang="en-US" sz="24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model runs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Optimal configuration for simulating </a:t>
            </a:r>
            <a:r>
              <a:rPr lang="en-US" dirty="0" smtClean="0"/>
              <a:t>Great Plains Low Level Jet was identified based on</a:t>
            </a:r>
          </a:p>
          <a:p>
            <a:pPr lvl="1"/>
            <a:r>
              <a:rPr lang="en-US" dirty="0" smtClean="0"/>
              <a:t>intensive studies with different grid spacing and different BL schemes</a:t>
            </a:r>
          </a:p>
          <a:p>
            <a:pPr lvl="1"/>
            <a:r>
              <a:rPr lang="en-US" dirty="0" smtClean="0"/>
              <a:t>Model output was compared to LLJ observations collected during the Lower Atmospheric Boundary Layer Experiment (LABLE) </a:t>
            </a:r>
          </a:p>
          <a:p>
            <a:r>
              <a:rPr lang="en-US" dirty="0" smtClean="0"/>
              <a:t>What appeared to work best?</a:t>
            </a:r>
          </a:p>
          <a:p>
            <a:pPr lvl="1"/>
            <a:r>
              <a:rPr lang="en-US" dirty="0" smtClean="0"/>
              <a:t>4-km </a:t>
            </a:r>
            <a:r>
              <a:rPr lang="en-US" dirty="0"/>
              <a:t>horizontal grid spacing, </a:t>
            </a:r>
            <a:endParaRPr lang="en-US" dirty="0" smtClean="0"/>
          </a:p>
          <a:p>
            <a:pPr lvl="1"/>
            <a:r>
              <a:rPr lang="en-US" dirty="0" smtClean="0"/>
              <a:t>40</a:t>
            </a:r>
            <a:r>
              <a:rPr lang="en-US" dirty="0"/>
              <a:t>-m vertical </a:t>
            </a:r>
            <a:r>
              <a:rPr lang="en-US" dirty="0" smtClean="0"/>
              <a:t>grid spacing</a:t>
            </a:r>
            <a:r>
              <a:rPr lang="en-US" dirty="0"/>
              <a:t>, and the QNSE PBL scheme. </a:t>
            </a:r>
            <a:endParaRPr lang="en-US" dirty="0" smtClean="0"/>
          </a:p>
          <a:p>
            <a:r>
              <a:rPr lang="en-US" dirty="0" smtClean="0"/>
              <a:t>Check poster by Elizabeth Smith for more details!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489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IOP12: Comparison with WRF output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15</a:t>
            </a:fld>
            <a:endParaRPr lang="en-US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950" y="1219572"/>
            <a:ext cx="8877794" cy="830997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WRF captures general LLJ and NBL evolution quite well but jet tends to be weaker</a:t>
            </a:r>
            <a:endParaRPr lang="en-US" sz="2400" b="1" dirty="0">
              <a:solidFill>
                <a:srgbClr val="292934"/>
              </a:solidFill>
            </a:endParaRPr>
          </a:p>
        </p:txBody>
      </p:sp>
      <p:pic>
        <p:nvPicPr>
          <p:cNvPr id="3" name="Picture 2" descr="IOP12_WRF_Fig1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8025"/>
          <a:stretch/>
        </p:blipFill>
        <p:spPr>
          <a:xfrm>
            <a:off x="84527" y="2101398"/>
            <a:ext cx="8989701" cy="402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151" y="6236572"/>
            <a:ext cx="815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Lines: </a:t>
            </a:r>
            <a:r>
              <a:rPr lang="en-US" dirty="0" err="1" smtClean="0"/>
              <a:t>radiosondes</a:t>
            </a:r>
            <a:r>
              <a:rPr lang="en-US" dirty="0" smtClean="0"/>
              <a:t>, Circles: CLAMPS (MP1), Crosses: WRF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5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IOP12: Comparison with WRF output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16</a:t>
            </a:fld>
            <a:endParaRPr lang="en-US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950" y="1278449"/>
            <a:ext cx="8877794" cy="461665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WRF captures general LLJ and NBL evolution quite well</a:t>
            </a:r>
            <a:endParaRPr lang="en-US" sz="2400" b="1" dirty="0">
              <a:solidFill>
                <a:srgbClr val="29293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151" y="6236572"/>
            <a:ext cx="815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Lines: CLAMPS DL and AERI, Color: WRF</a:t>
            </a:r>
            <a:endParaRPr lang="en-US" dirty="0"/>
          </a:p>
        </p:txBody>
      </p:sp>
      <p:pic>
        <p:nvPicPr>
          <p:cNvPr id="6" name="Picture 5" descr="IOP12_WRF_Fig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107"/>
            <a:ext cx="9144000" cy="51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4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IOP13: Comparison with WRF output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17</a:t>
            </a:fld>
            <a:endParaRPr lang="en-US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151" y="6236572"/>
            <a:ext cx="815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Lines: CLAMPS DL and AERI, Color: WRF</a:t>
            </a:r>
            <a:endParaRPr lang="en-US" dirty="0"/>
          </a:p>
        </p:txBody>
      </p:sp>
      <p:pic>
        <p:nvPicPr>
          <p:cNvPr id="3" name="Picture 2" descr="IOP13_WRF_Fig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285"/>
            <a:ext cx="9144000" cy="51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5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18</a:t>
            </a:fld>
            <a:endParaRPr lang="en-US">
              <a:latin typeface="Arial"/>
            </a:endParaRPr>
          </a:p>
        </p:txBody>
      </p:sp>
      <p:pic>
        <p:nvPicPr>
          <p:cNvPr id="3" name="Picture 2" descr="IOP12_WRF_Fig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553792"/>
            <a:ext cx="8534400" cy="3200400"/>
          </a:xfrm>
          <a:prstGeom prst="rect">
            <a:avLst/>
          </a:prstGeom>
        </p:spPr>
      </p:pic>
      <p:pic>
        <p:nvPicPr>
          <p:cNvPr id="8" name="Picture 7" descr="IOP13_WRF_Fig4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" y="3657600"/>
            <a:ext cx="8534400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967" y="388807"/>
            <a:ext cx="39780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Max and average WS below 1000 m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953103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IOP 12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June 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797691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IOP 13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June 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7086" y="381401"/>
            <a:ext cx="39780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LLJ height (height of WS Maximum)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5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Combination of </a:t>
            </a:r>
            <a:r>
              <a:rPr lang="en-US" dirty="0" err="1" smtClean="0"/>
              <a:t>Lidars</a:t>
            </a:r>
            <a:r>
              <a:rPr lang="en-US" dirty="0" smtClean="0"/>
              <a:t> and AERI can provide detailed information about dynamic, thermodynamic and turbulence structure of the NBL and lead to new insights about development of LLJs</a:t>
            </a:r>
          </a:p>
          <a:p>
            <a:r>
              <a:rPr lang="en-US" dirty="0" smtClean="0"/>
              <a:t>Initial analysis of PECAN LLJ observations shows</a:t>
            </a:r>
          </a:p>
          <a:p>
            <a:pPr lvl="1"/>
            <a:r>
              <a:rPr lang="en-US" dirty="0" smtClean="0"/>
              <a:t>Good agreement among instruments and within LLJ domain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ertical velocity measurements require further analysis</a:t>
            </a:r>
          </a:p>
          <a:p>
            <a:pPr lvl="2"/>
            <a:r>
              <a:rPr lang="en-US" dirty="0" smtClean="0"/>
              <a:t>Bias detection and correction</a:t>
            </a:r>
          </a:p>
          <a:p>
            <a:pPr lvl="2"/>
            <a:r>
              <a:rPr lang="en-US" dirty="0" smtClean="0"/>
              <a:t>Noise filtering</a:t>
            </a:r>
          </a:p>
          <a:p>
            <a:r>
              <a:rPr lang="en-US" dirty="0" smtClean="0"/>
              <a:t>Comparison with WRF model output overall good</a:t>
            </a:r>
          </a:p>
          <a:p>
            <a:pPr lvl="1"/>
            <a:r>
              <a:rPr lang="en-US" dirty="0" smtClean="0"/>
              <a:t>Please check also poster of Elizabeth Smith </a:t>
            </a:r>
          </a:p>
          <a:p>
            <a:r>
              <a:rPr lang="en-US" dirty="0" smtClean="0"/>
              <a:t>Future analysis will utilize data from other fixed and mobile sites to better investigate the spatial LLJ evolution </a:t>
            </a:r>
          </a:p>
          <a:p>
            <a:pPr lvl="1"/>
            <a:r>
              <a:rPr lang="en-US" dirty="0" smtClean="0"/>
              <a:t>Comparisons with other campaigns like LABLE which was conducted at the ARM site in 2012 and 2013 are also underway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19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94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LLJs and NBL structure important?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b="1" dirty="0" smtClean="0"/>
              <a:t>Improved forecasts of near surface temperatures at night are important for transportation and </a:t>
            </a:r>
            <a:r>
              <a:rPr lang="en-US" sz="2800" b="1" dirty="0"/>
              <a:t>agriculture </a:t>
            </a:r>
            <a:endParaRPr lang="en-US" sz="2800" b="1" dirty="0" smtClean="0"/>
          </a:p>
          <a:p>
            <a:pPr lvl="1"/>
            <a:r>
              <a:rPr lang="en-US" dirty="0" smtClean="0"/>
              <a:t>See e.g.: van </a:t>
            </a:r>
            <a:r>
              <a:rPr lang="en-US" dirty="0"/>
              <a:t>der </a:t>
            </a:r>
            <a:r>
              <a:rPr lang="en-US" dirty="0" err="1"/>
              <a:t>Velde</a:t>
            </a:r>
            <a:r>
              <a:rPr lang="en-US" dirty="0"/>
              <a:t> et al</a:t>
            </a:r>
            <a:r>
              <a:rPr lang="en-US" dirty="0" smtClean="0"/>
              <a:t>. </a:t>
            </a:r>
            <a:r>
              <a:rPr lang="en-US" dirty="0"/>
              <a:t>2010; </a:t>
            </a:r>
            <a:r>
              <a:rPr lang="en-US" dirty="0" err="1"/>
              <a:t>Cuxart</a:t>
            </a:r>
            <a:r>
              <a:rPr lang="en-US" dirty="0"/>
              <a:t> and </a:t>
            </a:r>
            <a:r>
              <a:rPr lang="en-US" dirty="0" smtClean="0"/>
              <a:t>Jiménez </a:t>
            </a:r>
            <a:r>
              <a:rPr lang="en-US" dirty="0"/>
              <a:t>2011; Bartok et al</a:t>
            </a:r>
            <a:r>
              <a:rPr lang="en-US" dirty="0" smtClean="0"/>
              <a:t>. 2012;</a:t>
            </a:r>
            <a:r>
              <a:rPr lang="fr-FR" dirty="0"/>
              <a:t> </a:t>
            </a:r>
            <a:r>
              <a:rPr lang="fr-FR" dirty="0" err="1"/>
              <a:t>Prabha</a:t>
            </a:r>
            <a:r>
              <a:rPr lang="fr-FR" dirty="0"/>
              <a:t> et al., </a:t>
            </a:r>
            <a:r>
              <a:rPr lang="fr-FR" dirty="0" smtClean="0"/>
              <a:t>2011</a:t>
            </a:r>
            <a:endParaRPr lang="en-US" dirty="0" smtClean="0"/>
          </a:p>
          <a:p>
            <a:r>
              <a:rPr lang="en-US" sz="2800" dirty="0" smtClean="0"/>
              <a:t>Concentrations of near</a:t>
            </a:r>
            <a:r>
              <a:rPr lang="en-US" sz="2800" dirty="0"/>
              <a:t>-surface ozone </a:t>
            </a:r>
            <a:r>
              <a:rPr lang="en-US" sz="2800" dirty="0" smtClean="0"/>
              <a:t>and other pollutants in </a:t>
            </a:r>
            <a:r>
              <a:rPr lang="en-US" sz="2800" dirty="0"/>
              <a:t>urban and rural areas</a:t>
            </a:r>
            <a:r>
              <a:rPr lang="en-US" sz="2800" b="1" dirty="0"/>
              <a:t> </a:t>
            </a:r>
            <a:r>
              <a:rPr lang="en-US" sz="2800" dirty="0"/>
              <a:t>are affected by </a:t>
            </a:r>
            <a:r>
              <a:rPr lang="en-US" sz="2800" b="1" dirty="0"/>
              <a:t>pollutant transport by accelerated winds above the surface in the NBL and the subsequent downward </a:t>
            </a:r>
            <a:r>
              <a:rPr lang="en-US" sz="2800" b="1" dirty="0" smtClean="0"/>
              <a:t>mixing</a:t>
            </a:r>
            <a:r>
              <a:rPr lang="en-US" sz="2800" dirty="0" smtClean="0"/>
              <a:t> </a:t>
            </a:r>
          </a:p>
          <a:p>
            <a:pPr lvl="1"/>
            <a:r>
              <a:rPr lang="en-US" dirty="0" smtClean="0"/>
              <a:t>See e.g.: Banta </a:t>
            </a:r>
            <a:r>
              <a:rPr lang="en-US" dirty="0"/>
              <a:t>et al</a:t>
            </a:r>
            <a:r>
              <a:rPr lang="en-US" dirty="0" smtClean="0"/>
              <a:t>. 1998; </a:t>
            </a:r>
            <a:r>
              <a:rPr lang="en-US" dirty="0"/>
              <a:t>Zhang and </a:t>
            </a:r>
            <a:r>
              <a:rPr lang="en-US" dirty="0" err="1" smtClean="0"/>
              <a:t>Rao</a:t>
            </a:r>
            <a:r>
              <a:rPr lang="en-US" dirty="0" smtClean="0"/>
              <a:t> 1999; </a:t>
            </a:r>
            <a:r>
              <a:rPr lang="en-US" dirty="0" err="1" smtClean="0"/>
              <a:t>Reitebuch</a:t>
            </a:r>
            <a:r>
              <a:rPr lang="en-US" dirty="0" smtClean="0"/>
              <a:t> et al. 2000; Solomon </a:t>
            </a:r>
            <a:r>
              <a:rPr lang="en-US" dirty="0"/>
              <a:t>et al</a:t>
            </a:r>
            <a:r>
              <a:rPr lang="en-US" dirty="0" smtClean="0"/>
              <a:t>. </a:t>
            </a:r>
            <a:r>
              <a:rPr lang="en-US" dirty="0"/>
              <a:t>2000; </a:t>
            </a:r>
            <a:r>
              <a:rPr lang="en-US" dirty="0" err="1"/>
              <a:t>Salmond</a:t>
            </a:r>
            <a:r>
              <a:rPr lang="en-US" dirty="0"/>
              <a:t> and </a:t>
            </a:r>
            <a:r>
              <a:rPr lang="en-US" dirty="0" err="1"/>
              <a:t>McKendry</a:t>
            </a:r>
            <a:r>
              <a:rPr lang="en-US" dirty="0"/>
              <a:t>, </a:t>
            </a:r>
            <a:r>
              <a:rPr lang="en-US" dirty="0" smtClean="0"/>
              <a:t>2005, Klein et al. 2014</a:t>
            </a:r>
          </a:p>
          <a:p>
            <a:r>
              <a:rPr lang="en-US" sz="2800" dirty="0" smtClean="0"/>
              <a:t>Wind energy forecasts require </a:t>
            </a:r>
            <a:r>
              <a:rPr lang="en-US" sz="2800" b="1" dirty="0" smtClean="0"/>
              <a:t>accurate predications of winds and turbulence across the rotor disk </a:t>
            </a:r>
          </a:p>
          <a:p>
            <a:pPr lvl="1"/>
            <a:r>
              <a:rPr lang="en-US" dirty="0" smtClean="0"/>
              <a:t>See e.g.: Storm and </a:t>
            </a:r>
            <a:r>
              <a:rPr lang="en-US" dirty="0" err="1" smtClean="0"/>
              <a:t>Basu</a:t>
            </a:r>
            <a:r>
              <a:rPr lang="en-US" dirty="0" smtClean="0"/>
              <a:t> 2010; Banta et al. 2013</a:t>
            </a:r>
          </a:p>
          <a:p>
            <a:r>
              <a:rPr lang="en-US" sz="2800" dirty="0" smtClean="0"/>
              <a:t>Role of LLJ in initiating nocturnal convection?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46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LLJ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Blackadar</a:t>
            </a:r>
            <a:r>
              <a:rPr lang="en-US" dirty="0" smtClean="0"/>
              <a:t> Theory (1957):</a:t>
            </a:r>
          </a:p>
          <a:p>
            <a:pPr lvl="1"/>
            <a:r>
              <a:rPr lang="en-US" dirty="0" smtClean="0"/>
              <a:t>A drastic </a:t>
            </a:r>
            <a:r>
              <a:rPr lang="en-US" dirty="0"/>
              <a:t>decrease in turbulent mixing during the early </a:t>
            </a:r>
            <a:r>
              <a:rPr lang="en-US" dirty="0" smtClean="0"/>
              <a:t>evening leads to an inertial oscillation that is key mechanism for LLJ formation</a:t>
            </a:r>
          </a:p>
          <a:p>
            <a:pPr marL="68580" indent="-342900">
              <a:buFont typeface="Arial" charset="0"/>
              <a:buChar char="•"/>
            </a:pPr>
            <a:r>
              <a:rPr lang="en-US" dirty="0"/>
              <a:t>Holton </a:t>
            </a:r>
            <a:r>
              <a:rPr lang="en-US" dirty="0" smtClean="0"/>
              <a:t>Theory (1967):</a:t>
            </a:r>
          </a:p>
          <a:p>
            <a:pPr lvl="1"/>
            <a:r>
              <a:rPr lang="en-US" dirty="0" err="1" smtClean="0"/>
              <a:t>baroclinicity</a:t>
            </a:r>
            <a:r>
              <a:rPr lang="en-US" dirty="0" smtClean="0"/>
              <a:t> </a:t>
            </a:r>
            <a:r>
              <a:rPr lang="en-US" dirty="0"/>
              <a:t>generated by sloping terrain </a:t>
            </a:r>
            <a:r>
              <a:rPr lang="en-US" dirty="0" smtClean="0"/>
              <a:t>causes LLJ formation</a:t>
            </a:r>
          </a:p>
          <a:p>
            <a:r>
              <a:rPr lang="en-US" dirty="0" smtClean="0"/>
              <a:t>Both theories have deficiencies: </a:t>
            </a:r>
          </a:p>
          <a:p>
            <a:pPr lvl="1"/>
            <a:r>
              <a:rPr lang="en-US" dirty="0" smtClean="0"/>
              <a:t>The inertial </a:t>
            </a:r>
            <a:r>
              <a:rPr lang="en-US" dirty="0"/>
              <a:t>oscillation </a:t>
            </a:r>
            <a:r>
              <a:rPr lang="en-US" dirty="0" smtClean="0"/>
              <a:t>cannot </a:t>
            </a:r>
            <a:r>
              <a:rPr lang="en-US" dirty="0"/>
              <a:t>explain the geographical preference of LLJs and does not </a:t>
            </a:r>
            <a:r>
              <a:rPr lang="en-US" dirty="0" smtClean="0"/>
              <a:t>match well </a:t>
            </a:r>
            <a:r>
              <a:rPr lang="en-US" dirty="0"/>
              <a:t>with observed LLJ characteristics (Lundquist 2003; Shapiro and </a:t>
            </a:r>
            <a:r>
              <a:rPr lang="en-US" dirty="0" err="1"/>
              <a:t>Fedorovich</a:t>
            </a:r>
            <a:r>
              <a:rPr lang="en-US" dirty="0"/>
              <a:t> 2009</a:t>
            </a:r>
            <a:r>
              <a:rPr lang="en-US" dirty="0" smtClean="0"/>
              <a:t>), while the</a:t>
            </a:r>
            <a:endParaRPr lang="en-US" dirty="0"/>
          </a:p>
          <a:p>
            <a:pPr lvl="1"/>
            <a:r>
              <a:rPr lang="en-US" dirty="0"/>
              <a:t>terrain-associated </a:t>
            </a:r>
            <a:r>
              <a:rPr lang="en-US" dirty="0" err="1"/>
              <a:t>baroclinicity</a:t>
            </a:r>
            <a:r>
              <a:rPr lang="en-US" dirty="0"/>
              <a:t> theory </a:t>
            </a:r>
            <a:r>
              <a:rPr lang="en-US" dirty="0" smtClean="0"/>
              <a:t>cannot </a:t>
            </a:r>
            <a:r>
              <a:rPr lang="en-US" dirty="0"/>
              <a:t>correctly reproduce the jet-</a:t>
            </a:r>
            <a:r>
              <a:rPr lang="en-US" dirty="0" smtClean="0"/>
              <a:t>like vertical </a:t>
            </a:r>
            <a:r>
              <a:rPr lang="en-US" dirty="0"/>
              <a:t>profiles (Shapiro and </a:t>
            </a:r>
            <a:r>
              <a:rPr lang="en-US" dirty="0" err="1"/>
              <a:t>Fedorovich</a:t>
            </a:r>
            <a:r>
              <a:rPr lang="en-US" dirty="0"/>
              <a:t> 2009). </a:t>
            </a:r>
            <a:endParaRPr lang="en-US" dirty="0" smtClean="0"/>
          </a:p>
          <a:p>
            <a:r>
              <a:rPr lang="en-US" dirty="0"/>
              <a:t>Shapiro et al. (2016) presented a unified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Talk by Alan Shapiro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72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our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</a:t>
            </a:r>
            <a:r>
              <a:rPr lang="en-US" dirty="0" err="1" smtClean="0"/>
              <a:t>lidars</a:t>
            </a:r>
            <a:r>
              <a:rPr lang="en-US" dirty="0" smtClean="0"/>
              <a:t> and passive remote sensing instruments accurately measure the dynamic, turbulence and thermodynamic structure of the NBL? </a:t>
            </a:r>
          </a:p>
          <a:p>
            <a:r>
              <a:rPr lang="en-US" dirty="0" smtClean="0"/>
              <a:t>What is the spatial variability of the LLJ?</a:t>
            </a:r>
          </a:p>
          <a:p>
            <a:r>
              <a:rPr lang="en-US" dirty="0" smtClean="0"/>
              <a:t>What are important parameters that “control” the LLJ strength, nocturnal turbulent mixing and nocturnal inversion strength?</a:t>
            </a:r>
          </a:p>
          <a:p>
            <a:r>
              <a:rPr lang="en-US" dirty="0" smtClean="0"/>
              <a:t>How important are slope effects in modulating strength and evolution of LLJs</a:t>
            </a:r>
          </a:p>
          <a:p>
            <a:pPr lvl="1"/>
            <a:r>
              <a:rPr lang="en-US" dirty="0"/>
              <a:t> Talk by </a:t>
            </a:r>
            <a:r>
              <a:rPr lang="en-US" dirty="0" err="1"/>
              <a:t>Evgeni</a:t>
            </a:r>
            <a:r>
              <a:rPr lang="en-US" dirty="0"/>
              <a:t> </a:t>
            </a:r>
            <a:r>
              <a:rPr lang="en-US" dirty="0" err="1"/>
              <a:t>Fedorovich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What is the role of LLJs in initiation of nocturnal convection?</a:t>
            </a:r>
          </a:p>
          <a:p>
            <a:pPr lvl="1"/>
            <a:r>
              <a:rPr lang="en-US" dirty="0" smtClean="0"/>
              <a:t>Talk by Josh </a:t>
            </a:r>
            <a:r>
              <a:rPr lang="en-US" dirty="0" err="1" smtClean="0"/>
              <a:t>Gebauer</a:t>
            </a:r>
            <a:endParaRPr lang="en-US" dirty="0" smtClean="0"/>
          </a:p>
          <a:p>
            <a:r>
              <a:rPr lang="en-US" dirty="0" smtClean="0"/>
              <a:t>How well do current models reproduce the dynamic, turbulence and thermodynamic structure of the NBL in presence of LLJs</a:t>
            </a:r>
          </a:p>
          <a:p>
            <a:pPr lvl="1"/>
            <a:r>
              <a:rPr lang="en-US" dirty="0" smtClean="0"/>
              <a:t>Poster by Elizabeth Smith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29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rrain_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1128656"/>
            <a:ext cx="8188960" cy="5670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PECAN Domain and LLJ Studies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5</a:t>
            </a:fld>
            <a:endParaRPr lang="en-US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9298" y="5763793"/>
            <a:ext cx="263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ARM SGP site: LABLE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3431" y="4057813"/>
            <a:ext cx="205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27FE"/>
                </a:solidFill>
              </a:rPr>
              <a:t>PECAN LLJ IOPs</a:t>
            </a:r>
            <a:endParaRPr lang="en-US" b="1" dirty="0">
              <a:solidFill>
                <a:srgbClr val="FF27F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77920" y="1615663"/>
            <a:ext cx="1338291" cy="1960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95084" y="1327163"/>
            <a:ext cx="17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MP1: CLAMPS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8470" y="1731112"/>
            <a:ext cx="588593" cy="1832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80971" y="1312803"/>
            <a:ext cx="159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MP3: SPARC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0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Updated AERI retrieval (R2.2)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538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AERI measures </a:t>
            </a:r>
            <a:r>
              <a:rPr lang="en-US" sz="2000" dirty="0" err="1" smtClean="0"/>
              <a:t>downwelling</a:t>
            </a:r>
            <a:r>
              <a:rPr lang="en-US" sz="2000" dirty="0" smtClean="0"/>
              <a:t> </a:t>
            </a:r>
            <a:r>
              <a:rPr lang="en-US" sz="2000" dirty="0"/>
              <a:t>infrared radiance from 3-19 </a:t>
            </a:r>
            <a:r>
              <a:rPr lang="en-US" sz="2000" dirty="0" err="1"/>
              <a:t>μm</a:t>
            </a:r>
            <a:r>
              <a:rPr lang="en-US" sz="2000" dirty="0"/>
              <a:t> at high spectral resolution. </a:t>
            </a:r>
            <a:endParaRPr lang="en-US" sz="2000" dirty="0" smtClean="0"/>
          </a:p>
          <a:p>
            <a:r>
              <a:rPr lang="en-US" sz="2000" dirty="0" smtClean="0"/>
              <a:t>Profiles </a:t>
            </a:r>
            <a:r>
              <a:rPr lang="en-US" sz="2000" dirty="0"/>
              <a:t>of temperature and water vapor are retrieved from these observations, as well as cloud properties and trace gas information. Two blackbody targets maintain calibration to better than 1%. </a:t>
            </a:r>
            <a:endParaRPr lang="en-US" sz="2000" dirty="0" smtClean="0"/>
          </a:p>
          <a:p>
            <a:r>
              <a:rPr lang="en-US" sz="2000" b="1" dirty="0" smtClean="0"/>
              <a:t>Retrieval: generally an ill-posed problem as different profiles can result in same radiance spectra </a:t>
            </a:r>
          </a:p>
          <a:p>
            <a:r>
              <a:rPr lang="en-US" sz="2000" dirty="0" smtClean="0"/>
              <a:t>New retrieval developed by Dave Turner includes: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Logic to prevent </a:t>
            </a:r>
            <a:r>
              <a:rPr lang="en-US" sz="2000" dirty="0" err="1" smtClean="0"/>
              <a:t>supersaturation</a:t>
            </a:r>
            <a:r>
              <a:rPr lang="en-US" sz="2000" dirty="0" smtClean="0"/>
              <a:t> profiles above some height level (default is 0.3 km AGL)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Ability to include surface met data as additional observation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Ability to include NWP output from RAP or RUC as additional “observation” in the middle-to-upper troposphere</a:t>
            </a:r>
          </a:p>
          <a:p>
            <a:r>
              <a:rPr lang="en-US" sz="2000" dirty="0" smtClean="0"/>
              <a:t>These changes helped by eliminating possible solutions in the ill-posed problem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</a:t>
            </a:r>
            <a:r>
              <a:rPr lang="en-US" sz="2000" dirty="0" smtClean="0"/>
              <a:t>algorithm finds a solution that is closer to the true state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00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21080"/>
            <a:ext cx="388165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Typical CLAMPS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8A61B-912B-482D-A794-AB358CD772ED}" type="slidenum">
              <a:rPr lang="en-US" smtClean="0">
                <a:latin typeface="Arial"/>
              </a:rPr>
              <a:pPr>
                <a:defRPr/>
              </a:pPr>
              <a:t>7</a:t>
            </a:fld>
            <a:endParaRPr lang="en-US">
              <a:latin typeface="Arial"/>
            </a:endParaRPr>
          </a:p>
        </p:txBody>
      </p:sp>
      <p:pic>
        <p:nvPicPr>
          <p:cNvPr id="8" name="Picture 7" descr="IOP2_Fig4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t="2894" r="5454" b="4895"/>
          <a:stretch/>
        </p:blipFill>
        <p:spPr>
          <a:xfrm>
            <a:off x="4285940" y="441542"/>
            <a:ext cx="4471135" cy="6323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920" y="1763928"/>
            <a:ext cx="353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winds derived from DL PPI scans and VAD analysis</a:t>
            </a:r>
          </a:p>
          <a:p>
            <a:r>
              <a:rPr lang="en-US" dirty="0"/>
              <a:t>Time res. ~ </a:t>
            </a:r>
            <a:r>
              <a:rPr lang="en-US" dirty="0" smtClean="0"/>
              <a:t>2.5 min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402" y="3376476"/>
            <a:ext cx="3344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Vertical velocities from Doppler </a:t>
            </a:r>
            <a:r>
              <a:rPr lang="en-US" dirty="0" err="1" smtClean="0">
                <a:solidFill>
                  <a:srgbClr val="292934"/>
                </a:solidFill>
              </a:rPr>
              <a:t>lidar</a:t>
            </a:r>
            <a:r>
              <a:rPr lang="en-US" dirty="0" smtClean="0">
                <a:solidFill>
                  <a:srgbClr val="292934"/>
                </a:solidFill>
              </a:rPr>
              <a:t> zenith stares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Time res. ~</a:t>
            </a:r>
            <a:r>
              <a:rPr lang="en-US" dirty="0" smtClean="0">
                <a:solidFill>
                  <a:srgbClr val="292934"/>
                </a:solidFill>
              </a:rPr>
              <a:t> 5 s</a:t>
            </a:r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016" y="5266542"/>
            <a:ext cx="3458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Potential temperature computed from AERI retrievals</a:t>
            </a:r>
          </a:p>
          <a:p>
            <a:r>
              <a:rPr lang="en-US" dirty="0">
                <a:solidFill>
                  <a:srgbClr val="292934"/>
                </a:solidFill>
              </a:rPr>
              <a:t>Time res. </a:t>
            </a:r>
            <a:r>
              <a:rPr lang="en-US" dirty="0" smtClean="0">
                <a:solidFill>
                  <a:srgbClr val="292934"/>
                </a:solidFill>
              </a:rPr>
              <a:t>~ 2 min</a:t>
            </a:r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2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J_Comp_Fig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7500"/>
          <a:stretch/>
        </p:blipFill>
        <p:spPr>
          <a:xfrm>
            <a:off x="116207" y="1050100"/>
            <a:ext cx="8956201" cy="6031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MP1 (CLAMPS): </a:t>
            </a:r>
            <a:r>
              <a:rPr lang="en-US" dirty="0" smtClean="0"/>
              <a:t>Comparison of </a:t>
            </a:r>
            <a:r>
              <a:rPr lang="en-US" dirty="0" smtClean="0"/>
              <a:t>3 </a:t>
            </a:r>
            <a:r>
              <a:rPr lang="en-US" dirty="0" smtClean="0"/>
              <a:t>IOPs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8</a:t>
            </a:fld>
            <a:endParaRPr lang="en-US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155" y="1168578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03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953" y="2953113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653" y="4697653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027" y="2752278"/>
            <a:ext cx="5976905" cy="646331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92934"/>
                </a:solidFill>
                <a:latin typeface="Arial"/>
              </a:rPr>
              <a:t>Sudden increase in LLJ thickness associated with strong upward vertical mixing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0476" y="4136135"/>
            <a:ext cx="5976905" cy="923330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92934"/>
                </a:solidFill>
              </a:rPr>
              <a:t>Periods of strong </a:t>
            </a:r>
            <a:r>
              <a:rPr lang="en-US" b="1" dirty="0">
                <a:solidFill>
                  <a:srgbClr val="292934"/>
                </a:solidFill>
              </a:rPr>
              <a:t>upward vertical </a:t>
            </a:r>
            <a:r>
              <a:rPr lang="en-US" b="1" dirty="0" smtClean="0">
                <a:solidFill>
                  <a:srgbClr val="292934"/>
                </a:solidFill>
              </a:rPr>
              <a:t>mixing can again be noted, vertical mixing intensifies as jet continues to strengthen</a:t>
            </a:r>
            <a:endParaRPr lang="en-US" b="1" dirty="0">
              <a:solidFill>
                <a:srgbClr val="29293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578" y="1250"/>
            <a:ext cx="8877794" cy="1200328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Differences in timing of LLJ evolution, structure and strength exist but initial, daytime velocities are similar</a:t>
            </a:r>
          </a:p>
          <a:p>
            <a:pPr algn="ctr"/>
            <a:r>
              <a:rPr lang="en-US" sz="2400" b="1" dirty="0" smtClean="0">
                <a:solidFill>
                  <a:srgbClr val="292934"/>
                </a:solidFill>
              </a:rPr>
              <a:t>LLJs appear to follow the </a:t>
            </a:r>
            <a:r>
              <a:rPr lang="en-US" sz="2400" b="1" dirty="0" err="1" smtClean="0">
                <a:solidFill>
                  <a:srgbClr val="292934"/>
                </a:solidFill>
              </a:rPr>
              <a:t>isentropes</a:t>
            </a:r>
            <a:r>
              <a:rPr lang="en-US" sz="2400" b="1" dirty="0" smtClean="0">
                <a:solidFill>
                  <a:srgbClr val="292934"/>
                </a:solidFill>
              </a:rPr>
              <a:t> </a:t>
            </a:r>
            <a:endParaRPr lang="en-US" sz="24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LJ_Comp_Fig3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4275" r="8227" b="5024"/>
          <a:stretch/>
        </p:blipFill>
        <p:spPr>
          <a:xfrm>
            <a:off x="-43334" y="1070720"/>
            <a:ext cx="9226216" cy="5635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MP1 (CLAMPS): </a:t>
            </a:r>
            <a:r>
              <a:rPr lang="en-US" dirty="0" smtClean="0"/>
              <a:t>Comp. </a:t>
            </a:r>
            <a:r>
              <a:rPr lang="en-US" dirty="0" smtClean="0"/>
              <a:t>of three 3 IOPs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/>
              </a:rPr>
              <a:t>02/05/15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436D8-3CD7-4310-A245-AF95C0FA09F3}" type="slidenum">
              <a:rPr lang="en-US" smtClean="0">
                <a:latin typeface="Arial"/>
              </a:rPr>
              <a:pPr>
                <a:defRPr/>
              </a:pPr>
              <a:t>9</a:t>
            </a:fld>
            <a:endParaRPr lang="en-US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52" y="98597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03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53" y="2820313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53" y="4697653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 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165" y="5142721"/>
            <a:ext cx="3372730" cy="1200329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92934"/>
                </a:solidFill>
                <a:latin typeface="Arial"/>
              </a:rPr>
              <a:t>Quite strong vertical mixing in layer below jet nose at night, is it real, or noise in lidar data?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10720" y="144026"/>
            <a:ext cx="3433280" cy="1200329"/>
          </a:xfrm>
          <a:prstGeom prst="rect">
            <a:avLst/>
          </a:prstGeom>
          <a:solidFill>
            <a:srgbClr val="F3F2DC"/>
          </a:solidFill>
          <a:ln w="38100" cmpd="sng">
            <a:solidFill>
              <a:srgbClr val="D253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92934"/>
                </a:solidFill>
              </a:rPr>
              <a:t>Periods of mean </a:t>
            </a:r>
            <a:r>
              <a:rPr lang="en-US" b="1" dirty="0">
                <a:solidFill>
                  <a:srgbClr val="292934"/>
                </a:solidFill>
              </a:rPr>
              <a:t>upward vertical </a:t>
            </a:r>
            <a:r>
              <a:rPr lang="en-US" b="1" dirty="0" smtClean="0">
                <a:solidFill>
                  <a:srgbClr val="292934"/>
                </a:solidFill>
              </a:rPr>
              <a:t>motions, are they real, or bias in lidar data? If yes, what causes this lift?</a:t>
            </a:r>
            <a:endParaRPr lang="en-US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15913</TotalTime>
  <Words>1304</Words>
  <Application>Microsoft Macintosh PowerPoint</Application>
  <PresentationFormat>On-screen Show (4:3)</PresentationFormat>
  <Paragraphs>154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Clarity</vt:lpstr>
      <vt:lpstr>Nocturnal boundary-layer structure and evolution of the low-level jet during PECAN</vt:lpstr>
      <vt:lpstr>Why are LLJs and NBL structure important?  </vt:lpstr>
      <vt:lpstr>LLJ Formation</vt:lpstr>
      <vt:lpstr>Objectives of our Project</vt:lpstr>
      <vt:lpstr>PECAN Domain and LLJ Studies </vt:lpstr>
      <vt:lpstr>Updated AERI retrieval (R2.2) </vt:lpstr>
      <vt:lpstr>Typical CLAMPS observations</vt:lpstr>
      <vt:lpstr>MP1 (CLAMPS): Comparison of 3 IOPs</vt:lpstr>
      <vt:lpstr>MP1 (CLAMPS): Comp. of three 3 IOPs</vt:lpstr>
      <vt:lpstr>MP1 (CLAMPS): Comp. of IOPs - Radiosonde and Remote Sensing Observations </vt:lpstr>
      <vt:lpstr>IOP12, June 20 MP1/MP3 Comparison</vt:lpstr>
      <vt:lpstr>IOP12, June 20 MP1/MP3 Comparison</vt:lpstr>
      <vt:lpstr>IOP12: Comparison with radiosondes</vt:lpstr>
      <vt:lpstr>WRF model runs</vt:lpstr>
      <vt:lpstr>IOP12: Comparison with WRF output</vt:lpstr>
      <vt:lpstr>IOP12: Comparison with WRF output</vt:lpstr>
      <vt:lpstr>IOP13: Comparison with WRF output</vt:lpstr>
      <vt:lpstr>PowerPoint Presentation</vt:lpstr>
      <vt:lpstr>Conclusions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#1: The complexity of the boundary layer currently challenges wind industry – more observations are needed!</dc:title>
  <dc:creator>Sonia Wharton</dc:creator>
  <cp:lastModifiedBy>Petra Klein</cp:lastModifiedBy>
  <cp:revision>253</cp:revision>
  <cp:lastPrinted>2013-08-05T05:01:04Z</cp:lastPrinted>
  <dcterms:created xsi:type="dcterms:W3CDTF">2013-08-02T16:23:30Z</dcterms:created>
  <dcterms:modified xsi:type="dcterms:W3CDTF">2016-09-19T15:27:43Z</dcterms:modified>
</cp:coreProperties>
</file>