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89" r:id="rId2"/>
    <p:sldId id="288" r:id="rId3"/>
    <p:sldId id="267" r:id="rId4"/>
    <p:sldId id="268" r:id="rId5"/>
    <p:sldId id="273" r:id="rId6"/>
    <p:sldId id="272" r:id="rId7"/>
    <p:sldId id="274" r:id="rId8"/>
    <p:sldId id="269" r:id="rId9"/>
    <p:sldId id="276" r:id="rId10"/>
    <p:sldId id="277" r:id="rId11"/>
    <p:sldId id="271" r:id="rId12"/>
    <p:sldId id="283" r:id="rId13"/>
    <p:sldId id="284" r:id="rId14"/>
    <p:sldId id="285" r:id="rId15"/>
    <p:sldId id="286" r:id="rId16"/>
    <p:sldId id="287" r:id="rId17"/>
    <p:sldId id="281" r:id="rId18"/>
    <p:sldId id="282" r:id="rId1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3AD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02" autoAdjust="0"/>
  </p:normalViewPr>
  <p:slideViewPr>
    <p:cSldViewPr>
      <p:cViewPr varScale="1">
        <p:scale>
          <a:sx n="75" d="100"/>
          <a:sy n="75" d="100"/>
        </p:scale>
        <p:origin x="1666" y="62"/>
      </p:cViewPr>
      <p:guideLst>
        <p:guide orient="horz" pos="2160"/>
        <p:guide pos="2880"/>
      </p:guideLst>
    </p:cSldViewPr>
  </p:slideViewPr>
  <p:notesTextViewPr>
    <p:cViewPr>
      <p:scale>
        <a:sx n="1" d="1"/>
        <a:sy n="1" d="1"/>
      </p:scale>
      <p:origin x="0" y="0"/>
    </p:cViewPr>
  </p:notesText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EF0CC6B1-5C87-4151-B2D3-4A103A25EDEE}" type="datetimeFigureOut">
              <a:rPr lang="en-US" smtClean="0"/>
              <a:t>9/18/2016</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DA9F105E-CC92-4E40-A03C-51B7337E67B5}" type="slidenum">
              <a:rPr lang="en-US" smtClean="0"/>
              <a:t>‹#›</a:t>
            </a:fld>
            <a:endParaRPr lang="en-US"/>
          </a:p>
        </p:txBody>
      </p:sp>
    </p:spTree>
    <p:extLst>
      <p:ext uri="{BB962C8B-B14F-4D97-AF65-F5344CB8AC3E}">
        <p14:creationId xmlns:p14="http://schemas.microsoft.com/office/powerpoint/2010/main" val="1569746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C6A6F1C-0805-4754-A316-042634553B89}" type="datetimeFigureOut">
              <a:rPr lang="en-US" smtClean="0"/>
              <a:t>9/18/2016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EEB18E8-C6D7-4FB0-AA0E-899971131555}" type="slidenum">
              <a:rPr lang="en-US" smtClean="0"/>
              <a:t>‹#›</a:t>
            </a:fld>
            <a:endParaRPr lang="en-US"/>
          </a:p>
        </p:txBody>
      </p:sp>
    </p:spTree>
    <p:extLst>
      <p:ext uri="{BB962C8B-B14F-4D97-AF65-F5344CB8AC3E}">
        <p14:creationId xmlns:p14="http://schemas.microsoft.com/office/powerpoint/2010/main" val="2097975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Naval Postgraduate School (NPS) made extensive boundary layer measurements at the PECAN FP1 site at Greensburg Kansas. </a:t>
            </a:r>
            <a:r>
              <a:rPr lang="en-US" baseline="0" dirty="0" smtClean="0"/>
              <a:t>This presentation focuses on the surface layer characteristics during the LLJ development using the NPS measurements. </a:t>
            </a:r>
            <a:r>
              <a:rPr lang="en-US" dirty="0" smtClean="0"/>
              <a:t>All </a:t>
            </a:r>
            <a:r>
              <a:rPr lang="en-US" dirty="0"/>
              <a:t>authors from NPS participated in the field measurements; John Kalogiros from National Observatory of Athens helped with SODAR </a:t>
            </a:r>
            <a:r>
              <a:rPr lang="en-US" dirty="0" smtClean="0"/>
              <a:t>and </a:t>
            </a:r>
            <a:r>
              <a:rPr lang="en-US" dirty="0" err="1" smtClean="0"/>
              <a:t>Leosphere</a:t>
            </a:r>
            <a:r>
              <a:rPr lang="en-US" dirty="0" smtClean="0"/>
              <a:t> LIDAR data </a:t>
            </a:r>
            <a:r>
              <a:rPr lang="en-US" dirty="0"/>
              <a:t>processing. </a:t>
            </a:r>
          </a:p>
          <a:p>
            <a:r>
              <a:rPr lang="en-US" baseline="0" dirty="0" smtClean="0"/>
              <a:t>Belay Demoz from UMBC was the PI for rawinsonde launches at FP2, R. Delgado was the PI for the </a:t>
            </a:r>
            <a:r>
              <a:rPr lang="en-US" baseline="0" dirty="0" err="1" smtClean="0"/>
              <a:t>Leosphere</a:t>
            </a:r>
            <a:r>
              <a:rPr lang="en-US" baseline="0" dirty="0" smtClean="0"/>
              <a:t> LIDAR measurements. Both dataset were used to help identify the LLJ. </a:t>
            </a:r>
            <a:endParaRPr lang="en-US" dirty="0"/>
          </a:p>
        </p:txBody>
      </p:sp>
      <p:sp>
        <p:nvSpPr>
          <p:cNvPr id="4" name="Slide Number Placeholder 3"/>
          <p:cNvSpPr>
            <a:spLocks noGrp="1"/>
          </p:cNvSpPr>
          <p:nvPr>
            <p:ph type="sldNum" sz="quarter" idx="10"/>
          </p:nvPr>
        </p:nvSpPr>
        <p:spPr/>
        <p:txBody>
          <a:bodyPr/>
          <a:lstStyle/>
          <a:p>
            <a:fld id="{36972409-2048-4EEF-9A6E-655B7770EB0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238203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LLJ and the night time stability are further examined in these</a:t>
            </a:r>
            <a:r>
              <a:rPr lang="en-US" baseline="0" dirty="0" smtClean="0"/>
              <a:t> figures. The left figure shows again the mean wind speed between 425m and 601m LIDAR levels, but was further averaged for each day at night between sunset and sunrise. This wind speed is referred to as the LLJ wind speed, which will be used to discuss the impact of LLJ on surface fluxes.  The </a:t>
            </a:r>
            <a:r>
              <a:rPr lang="en-US" baseline="0" dirty="0" err="1" smtClean="0"/>
              <a:t>deltaT</a:t>
            </a:r>
            <a:r>
              <a:rPr lang="en-US" baseline="0" dirty="0" smtClean="0"/>
              <a:t> is also averaged through the night. Red symbols denote the LLJ cases identified earlier.  The scatter plot shows clearly that all  LLJ cases were found in weak inversion of the surface layer.  The one exception (circled) is the weakest jet case as seen in the figure to the left. </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10</a:t>
            </a:fld>
            <a:endParaRPr lang="en-US"/>
          </a:p>
        </p:txBody>
      </p:sp>
    </p:spTree>
    <p:extLst>
      <p:ext uri="{BB962C8B-B14F-4D97-AF65-F5344CB8AC3E}">
        <p14:creationId xmlns:p14="http://schemas.microsoft.com/office/powerpoint/2010/main" val="2727245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would like to show the evolution of the LLJ at different height</a:t>
            </a:r>
            <a:r>
              <a:rPr lang="en-US" baseline="0" dirty="0" smtClean="0"/>
              <a:t> from the composite measurements from multiple sensors. This figures shows the time evolution of the mean wind at a few representative levels below 500 m.  The top panel shows the wind speed, the low panel shows the wind direction.  We chose to show June 20 to June 26 because of the multiple cases of LLJ during this period.  </a:t>
            </a:r>
          </a:p>
          <a:p>
            <a:endParaRPr lang="en-US" baseline="0" dirty="0" smtClean="0"/>
          </a:p>
          <a:p>
            <a:r>
              <a:rPr lang="en-US" baseline="0" dirty="0" smtClean="0"/>
              <a:t>Here we first see the increase of wind speed above 300 m around sunset. On June 20, the increase of wind speed started before sunset.  At 100m and 50 m level, the variation of wind speed is not significant. Close to the surface, we observed decrease of the wind speed at the onset of jet development.  The increase in </a:t>
            </a:r>
            <a:r>
              <a:rPr lang="en-US" baseline="0" dirty="0" err="1" smtClean="0"/>
              <a:t>ws</a:t>
            </a:r>
            <a:r>
              <a:rPr lang="en-US" baseline="0" dirty="0" smtClean="0"/>
              <a:t> at the lower levels was much delayed. These few cases seem to show that the surface wind is nearly out of phase with the jet core level wind. We observed surface layer wind increased after or a little before sunrise when the jet core wind speed rapidly decreasing after sunrise.. During the daytime, the boundary layer above 100 m seems to be well mixed while there are still persistent wind shear in the low levels. </a:t>
            </a:r>
          </a:p>
          <a:p>
            <a:endParaRPr lang="en-US" baseline="0" dirty="0" smtClean="0"/>
          </a:p>
          <a:p>
            <a:r>
              <a:rPr lang="en-US" baseline="0" dirty="0" smtClean="0"/>
              <a:t>In wind direction, the surface wind seems to be in sync with the jet core wind with veering wind with height and with time persistently observed on all southeasterly LLJ days.   </a:t>
            </a:r>
          </a:p>
          <a:p>
            <a:endParaRPr lang="en-US" baseline="0" dirty="0" smtClean="0"/>
          </a:p>
          <a:p>
            <a:r>
              <a:rPr lang="en-US" baseline="0" dirty="0" smtClean="0"/>
              <a:t>We are not clear yet on the explanation of the different </a:t>
            </a:r>
            <a:r>
              <a:rPr lang="en-US" baseline="0" dirty="0" err="1" smtClean="0"/>
              <a:t>ws</a:t>
            </a:r>
            <a:r>
              <a:rPr lang="en-US" baseline="0" dirty="0" smtClean="0"/>
              <a:t> behavior in the surface and aloft.  It is also not clear what the altitude is for the separation.  It is desirable to perform a momentum budget analysis.</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11</a:t>
            </a:fld>
            <a:endParaRPr lang="en-US"/>
          </a:p>
        </p:txBody>
      </p:sp>
    </p:spTree>
    <p:extLst>
      <p:ext uri="{BB962C8B-B14F-4D97-AF65-F5344CB8AC3E}">
        <p14:creationId xmlns:p14="http://schemas.microsoft.com/office/powerpoint/2010/main" val="1698298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NPS made high-rate turbulence measurements at four levels on the</a:t>
            </a:r>
            <a:r>
              <a:rPr lang="en-US" baseline="0" dirty="0" smtClean="0"/>
              <a:t> 16 m tower.  This slide shows the variation of surface fluxes on momentum, sensible heat and latent heat flux on a few days with LLJ. </a:t>
            </a:r>
            <a:r>
              <a:rPr lang="en-US" baseline="0" dirty="0" err="1" smtClean="0"/>
              <a:t>THe</a:t>
            </a:r>
            <a:r>
              <a:rPr lang="en-US" baseline="0" dirty="0" smtClean="0"/>
              <a:t> full ranges of the three fluxes are shown here. The diurnal variations of all fluxes are clearly shown. As expected, the nighttime SHF are negative and in much smaller magnitude than the daytime SHF.</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12</a:t>
            </a:fld>
            <a:endParaRPr lang="en-US"/>
          </a:p>
        </p:txBody>
      </p:sp>
    </p:spTree>
    <p:extLst>
      <p:ext uri="{BB962C8B-B14F-4D97-AF65-F5344CB8AC3E}">
        <p14:creationId xmlns:p14="http://schemas.microsoft.com/office/powerpoint/2010/main" val="310926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further shows a comparison of the surface fluxes on nights with and without LLJ.  </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13</a:t>
            </a:fld>
            <a:endParaRPr lang="en-US"/>
          </a:p>
        </p:txBody>
      </p:sp>
    </p:spTree>
    <p:extLst>
      <p:ext uri="{BB962C8B-B14F-4D97-AF65-F5344CB8AC3E}">
        <p14:creationId xmlns:p14="http://schemas.microsoft.com/office/powerpoint/2010/main" val="310926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now shows the nighttime mean fluxes only for easier comparison.  Again, enhancement in all </a:t>
            </a:r>
            <a:r>
              <a:rPr lang="en-US" baseline="0" dirty="0" err="1" smtClean="0"/>
              <a:t>thress</a:t>
            </a:r>
            <a:r>
              <a:rPr lang="en-US" baseline="0" dirty="0" smtClean="0"/>
              <a:t> fluxes are apparent.</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14</a:t>
            </a:fld>
            <a:endParaRPr lang="en-US"/>
          </a:p>
        </p:txBody>
      </p:sp>
    </p:spTree>
    <p:extLst>
      <p:ext uri="{BB962C8B-B14F-4D97-AF65-F5344CB8AC3E}">
        <p14:creationId xmlns:p14="http://schemas.microsoft.com/office/powerpoint/2010/main" val="310926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shows the scatter plot of the three fluxes as a function of the LLJ strength</a:t>
            </a:r>
            <a:r>
              <a:rPr lang="en-US" baseline="0" dirty="0" smtClean="0"/>
              <a:t> defined as the mean wind speed between 425 and 601 m  and averaged throughout the nighttime</a:t>
            </a:r>
            <a:r>
              <a:rPr lang="en-US" dirty="0" smtClean="0"/>
              <a:t>. The magnitude of flux enhancement seem to be related to the strength</a:t>
            </a:r>
            <a:r>
              <a:rPr lang="en-US" baseline="0" dirty="0" smtClean="0"/>
              <a:t> of the LLJ.  </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15</a:t>
            </a:fld>
            <a:endParaRPr lang="en-US"/>
          </a:p>
        </p:txBody>
      </p:sp>
    </p:spTree>
    <p:extLst>
      <p:ext uri="{BB962C8B-B14F-4D97-AF65-F5344CB8AC3E}">
        <p14:creationId xmlns:p14="http://schemas.microsoft.com/office/powerpoint/2010/main" val="3109260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shows flux variations through the night in different stages of the LLJ using one example on June 24. The left figure shows the variation of surface fluxes for the entire day, while the left figure zooms into the night during the LLJ development.  It is expected that the fluxes drops significantly from the daytime values due to the change of stability. However, the nighttime fluxes do show the change in surface fluxes in respond to different stages of the LLJ development. This subject will be studied in further detail.  </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16</a:t>
            </a:fld>
            <a:endParaRPr lang="en-US"/>
          </a:p>
        </p:txBody>
      </p:sp>
    </p:spTree>
    <p:extLst>
      <p:ext uri="{BB962C8B-B14F-4D97-AF65-F5344CB8AC3E}">
        <p14:creationId xmlns:p14="http://schemas.microsoft.com/office/powerpoint/2010/main" val="3109260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Now we’d like to show the temperature</a:t>
            </a:r>
            <a:r>
              <a:rPr lang="en-US" baseline="0" dirty="0" smtClean="0"/>
              <a:t> and humidity variability during nighttime wind </a:t>
            </a:r>
            <a:r>
              <a:rPr lang="en-US" baseline="0" dirty="0" err="1" smtClean="0"/>
              <a:t>deelopment</a:t>
            </a:r>
            <a:r>
              <a:rPr lang="en-US" baseline="0" dirty="0" smtClean="0"/>
              <a:t> seeing from the NPS tethered balloons. This is not a PECAN typical LLJ case, but the </a:t>
            </a:r>
            <a:r>
              <a:rPr lang="en-US" baseline="0" dirty="0" err="1" smtClean="0"/>
              <a:t>developement</a:t>
            </a:r>
            <a:r>
              <a:rPr lang="en-US" baseline="0" dirty="0" smtClean="0"/>
              <a:t> of the boundary layer wind and the corresponding variations in T/RH maybe helpful to our understanding of the nocturnal boundary layer. The </a:t>
            </a:r>
            <a:r>
              <a:rPr lang="en-US" dirty="0" smtClean="0"/>
              <a:t>NPS tethered system made continuous profiling on selected days from dusk to midnight to sample the boundary layer evolution of the boundary layer. Two</a:t>
            </a:r>
            <a:r>
              <a:rPr lang="en-US" baseline="0" dirty="0" smtClean="0"/>
              <a:t> transitions of the BL were identified: the unstable to stable BL transition at 0100 UTC (1900 CDT), and the rapid development of LLJ at 0340 (2240 CDT). </a:t>
            </a:r>
            <a:r>
              <a:rPr lang="en-US" sz="1300" dirty="0"/>
              <a:t>Decrease of nighttime temperature is accompanied with the LLJ development resulting in rapid increase of RH in the BL. In this case, the height of the jet core corresponds well with the top of the stable layer at 100 m height. </a:t>
            </a:r>
          </a:p>
          <a:p>
            <a:endParaRPr lang="en-US" dirty="0"/>
          </a:p>
        </p:txBody>
      </p:sp>
      <p:sp>
        <p:nvSpPr>
          <p:cNvPr id="4" name="Slide Number Placeholder 3"/>
          <p:cNvSpPr>
            <a:spLocks noGrp="1"/>
          </p:cNvSpPr>
          <p:nvPr>
            <p:ph type="sldNum" sz="quarter" idx="10"/>
          </p:nvPr>
        </p:nvSpPr>
        <p:spPr/>
        <p:txBody>
          <a:bodyPr/>
          <a:lstStyle/>
          <a:p>
            <a:fld id="{36972409-2048-4EEF-9A6E-655B7770EB07}" type="slidenum">
              <a:rPr lang="en-US" smtClean="0"/>
              <a:t>17</a:t>
            </a:fld>
            <a:endParaRPr lang="en-US"/>
          </a:p>
        </p:txBody>
      </p:sp>
    </p:spTree>
    <p:extLst>
      <p:ext uri="{BB962C8B-B14F-4D97-AF65-F5344CB8AC3E}">
        <p14:creationId xmlns:p14="http://schemas.microsoft.com/office/powerpoint/2010/main" val="1774546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72409-2048-4EEF-9A6E-655B7770EB07}" type="slidenum">
              <a:rPr lang="en-US" smtClean="0"/>
              <a:t>18</a:t>
            </a:fld>
            <a:endParaRPr lang="en-US"/>
          </a:p>
        </p:txBody>
      </p:sp>
    </p:spTree>
    <p:extLst>
      <p:ext uri="{BB962C8B-B14F-4D97-AF65-F5344CB8AC3E}">
        <p14:creationId xmlns:p14="http://schemas.microsoft.com/office/powerpoint/2010/main" val="32249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left: FP2 location relative to other PECAN sites</a:t>
            </a:r>
          </a:p>
          <a:p>
            <a:r>
              <a:rPr lang="en-US" dirty="0" smtClean="0"/>
              <a:t>Upper</a:t>
            </a:r>
            <a:r>
              <a:rPr lang="en-US" baseline="0" dirty="0" smtClean="0"/>
              <a:t> right: The FP2 site relative to the city of Greensburg.  The site is on the eastern edge of the city, in most of the dominant wind conditions south and south westerly) , the measurements are minimally affected by the tall structure on the city.</a:t>
            </a:r>
          </a:p>
          <a:p>
            <a:endParaRPr lang="en-US" baseline="0" dirty="0" smtClean="0"/>
          </a:p>
          <a:p>
            <a:r>
              <a:rPr lang="en-US" baseline="0" dirty="0" smtClean="0"/>
              <a:t>Lower right: a zoomed view of the FP2 site and the setup of the NPS measurement components: three towers of different heights, a SODAR, a tethered balloon system, and the laser ceilometer (for cloud base height detection).  </a:t>
            </a:r>
          </a:p>
          <a:p>
            <a:endParaRPr lang="en-US" baseline="0" dirty="0" smtClean="0"/>
          </a:p>
          <a:p>
            <a:r>
              <a:rPr lang="en-US" baseline="0" dirty="0" smtClean="0"/>
              <a:t>Lower left (small picture): the grass field over which the meteorological measurements are made. The region can be considered horizontally homogeneous unless in</a:t>
            </a:r>
            <a:r>
              <a:rPr lang="en-US" dirty="0" smtClean="0"/>
              <a:t> westerly wind conditions.</a:t>
            </a:r>
            <a:endParaRPr lang="en-US" dirty="0"/>
          </a:p>
        </p:txBody>
      </p:sp>
      <p:sp>
        <p:nvSpPr>
          <p:cNvPr id="4" name="Slide Number Placeholder 3"/>
          <p:cNvSpPr>
            <a:spLocks noGrp="1"/>
          </p:cNvSpPr>
          <p:nvPr>
            <p:ph type="sldNum" sz="quarter" idx="10"/>
          </p:nvPr>
        </p:nvSpPr>
        <p:spPr/>
        <p:txBody>
          <a:bodyPr/>
          <a:lstStyle/>
          <a:p>
            <a:fld id="{36972409-2048-4EEF-9A6E-655B7770EB0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00176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of all NPS components:</a:t>
            </a:r>
          </a:p>
          <a:p>
            <a:r>
              <a:rPr lang="en-US" dirty="0" smtClean="0"/>
              <a:t>The 16 m high main tower,</a:t>
            </a:r>
            <a:r>
              <a:rPr lang="en-US" baseline="0" dirty="0" smtClean="0"/>
              <a:t> and the 6 m and 3 m supporting towers. 6 m flux tower has redundant turbulence measurements in the lowest two levels as the main tower, but the small tower sat on the grassland with no concrete base as with the main tower.  It was intended for flux measurements at the lowest two levels. The 3-m scalar tower hosted the near surface scalar measurements with aspirated T/RH, solar and longwave radiation, 3-levels of soil temperature, and 2 level of soil moisture measurements.  Again, the 3-m tower measurements are needed because of the heating effect of the 4x4 ft concrete base of the main tower.  Results from all these sensors will be used for the analyses presented here.  </a:t>
            </a:r>
            <a:endParaRPr lang="en-US" dirty="0"/>
          </a:p>
        </p:txBody>
      </p:sp>
      <p:sp>
        <p:nvSpPr>
          <p:cNvPr id="4" name="Slide Number Placeholder 3"/>
          <p:cNvSpPr>
            <a:spLocks noGrp="1"/>
          </p:cNvSpPr>
          <p:nvPr>
            <p:ph type="sldNum" sz="quarter" idx="10"/>
          </p:nvPr>
        </p:nvSpPr>
        <p:spPr/>
        <p:txBody>
          <a:bodyPr/>
          <a:lstStyle/>
          <a:p>
            <a:fld id="{36972409-2048-4EEF-9A6E-655B7770EB07}" type="slidenum">
              <a:rPr lang="en-US" smtClean="0"/>
              <a:t>3</a:t>
            </a:fld>
            <a:endParaRPr lang="en-US"/>
          </a:p>
        </p:txBody>
      </p:sp>
    </p:spTree>
    <p:extLst>
      <p:ext uri="{BB962C8B-B14F-4D97-AF65-F5344CB8AC3E}">
        <p14:creationId xmlns:p14="http://schemas.microsoft.com/office/powerpoint/2010/main" val="6487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NPS systems run continuously except for the tethered balloon ops and rawinsonde ops for a few days (mostly done by UMBC).  Tethered balloon operations normally starts at around 2300 UTC (1800 CDT) and last to about 0300 or 0400 UTC (2200 or 2300 CDT).  We initially used </a:t>
            </a:r>
            <a:r>
              <a:rPr lang="en-US" baseline="0" dirty="0" err="1" smtClean="0"/>
              <a:t>Anasphere</a:t>
            </a:r>
            <a:r>
              <a:rPr lang="en-US" baseline="0" dirty="0" smtClean="0"/>
              <a:t> </a:t>
            </a:r>
            <a:r>
              <a:rPr lang="en-US" baseline="0" dirty="0" err="1" smtClean="0"/>
              <a:t>SmartTether</a:t>
            </a:r>
            <a:r>
              <a:rPr lang="en-US" baseline="0" dirty="0" smtClean="0"/>
              <a:t> 8.0M flight module (pitot wind).  Altitude ranges between 0-450 m.  Tethered balloons of different sizes have been tested: 3.3 m3, 16 m3, and 34 m3.  We settled to using the 16 m3 </a:t>
            </a:r>
            <a:r>
              <a:rPr lang="en-US" dirty="0" smtClean="0"/>
              <a:t>Helikite with </a:t>
            </a:r>
            <a:r>
              <a:rPr lang="en-US" baseline="0" dirty="0" smtClean="0"/>
              <a:t>3 mm </a:t>
            </a:r>
            <a:r>
              <a:rPr lang="en-US" baseline="0" dirty="0" err="1" smtClean="0"/>
              <a:t>tetherline</a:t>
            </a:r>
            <a:r>
              <a:rPr lang="en-US" baseline="0" dirty="0" smtClean="0"/>
              <a:t> and the hydraulic winch on the trailer. We later found that the new </a:t>
            </a:r>
            <a:r>
              <a:rPr lang="en-US" baseline="0" dirty="0" err="1" smtClean="0"/>
              <a:t>SmartTether</a:t>
            </a:r>
            <a:r>
              <a:rPr lang="en-US" baseline="0" dirty="0" smtClean="0"/>
              <a:t> 8.0M had a very slow temperature and RH response and was not suitable for profiling measurements. Starting June 30, we added </a:t>
            </a:r>
            <a:r>
              <a:rPr lang="en-US" baseline="0" dirty="0" err="1" smtClean="0"/>
              <a:t>iMet</a:t>
            </a:r>
            <a:r>
              <a:rPr lang="en-US" baseline="0" dirty="0" smtClean="0"/>
              <a:t> radiosonde to the </a:t>
            </a:r>
            <a:r>
              <a:rPr lang="en-US" baseline="0" dirty="0" err="1" smtClean="0"/>
              <a:t>tetherline</a:t>
            </a:r>
            <a:r>
              <a:rPr lang="en-US" baseline="0" dirty="0" smtClean="0"/>
              <a:t> to get T/RH with 1 second respond</a:t>
            </a:r>
            <a:r>
              <a:rPr lang="en-US" dirty="0" smtClean="0"/>
              <a:t> time</a:t>
            </a:r>
            <a:r>
              <a:rPr lang="en-US" baseline="0" dirty="0" smtClean="0"/>
              <a:t>, while the </a:t>
            </a:r>
            <a:r>
              <a:rPr lang="en-US" baseline="0" dirty="0" err="1" smtClean="0"/>
              <a:t>SmartTether</a:t>
            </a:r>
            <a:r>
              <a:rPr lang="en-US" baseline="0" dirty="0" smtClean="0"/>
              <a:t> provided the wind measurements. The operation of the tethered balloon was limited to surface wind of about 10 m (higher wind aloft of course). We found the Helikite tethered balloon became unstable in stronger winds. </a:t>
            </a:r>
          </a:p>
          <a:p>
            <a:endParaRPr lang="en-US" baseline="0" dirty="0" smtClean="0"/>
          </a:p>
          <a:p>
            <a:r>
              <a:rPr lang="en-US" baseline="0" dirty="0" smtClean="0"/>
              <a:t>Mosquitoes and bugs were a major problem for night operation.</a:t>
            </a:r>
            <a:endParaRPr lang="en-US" dirty="0"/>
          </a:p>
        </p:txBody>
      </p:sp>
      <p:sp>
        <p:nvSpPr>
          <p:cNvPr id="4" name="Slide Number Placeholder 3"/>
          <p:cNvSpPr>
            <a:spLocks noGrp="1"/>
          </p:cNvSpPr>
          <p:nvPr>
            <p:ph type="sldNum" sz="quarter" idx="10"/>
          </p:nvPr>
        </p:nvSpPr>
        <p:spPr/>
        <p:txBody>
          <a:bodyPr/>
          <a:lstStyle/>
          <a:p>
            <a:fld id="{36972409-2048-4EEF-9A6E-655B7770EB07}" type="slidenum">
              <a:rPr lang="en-US" smtClean="0"/>
              <a:t>4</a:t>
            </a:fld>
            <a:endParaRPr lang="en-US"/>
          </a:p>
        </p:txBody>
      </p:sp>
    </p:spTree>
    <p:extLst>
      <p:ext uri="{BB962C8B-B14F-4D97-AF65-F5344CB8AC3E}">
        <p14:creationId xmlns:p14="http://schemas.microsoft.com/office/powerpoint/2010/main" val="410068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we’d like to show the general characteristics of the low level atmosphere during the measurement period as seen fro rawinsonde measurements made by</a:t>
            </a:r>
            <a:r>
              <a:rPr lang="en-US" baseline="0" dirty="0" smtClean="0"/>
              <a:t> the UMBC group at FP2</a:t>
            </a:r>
            <a:r>
              <a:rPr lang="en-US" dirty="0" smtClean="0"/>
              <a:t>. For</a:t>
            </a:r>
            <a:r>
              <a:rPr lang="en-US" baseline="0" dirty="0" smtClean="0"/>
              <a:t> the entire period of PECAN, LLJ jet core was at about 500 m, LLJ top was at about 1500 m. The layer below the LLJ top is generally moist and cool compared to the layer above. Note all soundings were </a:t>
            </a:r>
            <a:r>
              <a:rPr lang="en-US" baseline="0" dirty="0" err="1" smtClean="0"/>
              <a:t>nightime</a:t>
            </a:r>
            <a:r>
              <a:rPr lang="en-US" baseline="0" dirty="0" smtClean="0"/>
              <a:t> soundings. No diurnal variation can be seen in these figures. </a:t>
            </a:r>
          </a:p>
        </p:txBody>
      </p:sp>
      <p:sp>
        <p:nvSpPr>
          <p:cNvPr id="4" name="Slide Number Placeholder 3"/>
          <p:cNvSpPr>
            <a:spLocks noGrp="1"/>
          </p:cNvSpPr>
          <p:nvPr>
            <p:ph type="sldNum" sz="quarter" idx="10"/>
          </p:nvPr>
        </p:nvSpPr>
        <p:spPr/>
        <p:txBody>
          <a:bodyPr/>
          <a:lstStyle/>
          <a:p>
            <a:fld id="{36972409-2048-4EEF-9A6E-655B7770EB07}" type="slidenum">
              <a:rPr lang="en-US" smtClean="0"/>
              <a:t>5</a:t>
            </a:fld>
            <a:endParaRPr lang="en-US"/>
          </a:p>
        </p:txBody>
      </p:sp>
    </p:spTree>
    <p:extLst>
      <p:ext uri="{BB962C8B-B14F-4D97-AF65-F5344CB8AC3E}">
        <p14:creationId xmlns:p14="http://schemas.microsoft.com/office/powerpoint/2010/main" val="94128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slides shows the wind speed variation for the entire PECAN observation period</a:t>
            </a:r>
            <a:r>
              <a:rPr lang="en-US" baseline="0" dirty="0" smtClean="0"/>
              <a:t> made by the </a:t>
            </a:r>
            <a:r>
              <a:rPr lang="en-US" baseline="0" dirty="0" err="1" smtClean="0"/>
              <a:t>Leosphere</a:t>
            </a:r>
            <a:r>
              <a:rPr lang="en-US" baseline="0" dirty="0" smtClean="0"/>
              <a:t> wind </a:t>
            </a:r>
            <a:r>
              <a:rPr lang="en-US" baseline="0" dirty="0" err="1" smtClean="0"/>
              <a:t>lidar</a:t>
            </a:r>
            <a:r>
              <a:rPr lang="en-US" baseline="0" dirty="0" smtClean="0"/>
              <a:t>. The </a:t>
            </a:r>
            <a:r>
              <a:rPr lang="en-US" baseline="0" dirty="0" err="1" smtClean="0"/>
              <a:t>lidar</a:t>
            </a:r>
            <a:r>
              <a:rPr lang="en-US" baseline="0" dirty="0" smtClean="0"/>
              <a:t> monitored the wind profiles continuously throughout the day so that the diurnal variation of the wind field can be seen clearly. The days with a ret dot are the days considered low-level jet days, which will be used in the in the analyses to be shown later. A total of 19 days are identified.  </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6</a:t>
            </a:fld>
            <a:endParaRPr lang="en-US"/>
          </a:p>
        </p:txBody>
      </p:sp>
    </p:spTree>
    <p:extLst>
      <p:ext uri="{BB962C8B-B14F-4D97-AF65-F5344CB8AC3E}">
        <p14:creationId xmlns:p14="http://schemas.microsoft.com/office/powerpoint/2010/main" val="2976583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each instrument</a:t>
            </a:r>
            <a:r>
              <a:rPr lang="en-US" baseline="0" dirty="0" smtClean="0"/>
              <a:t> or platform has its own altitude range, we need to combine measurements from different sensors to obtain a complete picture of the LLJ characteristics and the meteorological parameters involved. For continuous wind measurements, the three components we used are the 16-m tower, the </a:t>
            </a:r>
            <a:r>
              <a:rPr lang="en-US" baseline="0" dirty="0" err="1" smtClean="0"/>
              <a:t>sodar</a:t>
            </a:r>
            <a:r>
              <a:rPr lang="en-US" baseline="0" dirty="0" smtClean="0"/>
              <a:t>, and the </a:t>
            </a:r>
            <a:r>
              <a:rPr lang="en-US" baseline="0" dirty="0" err="1" smtClean="0"/>
              <a:t>Leosphere</a:t>
            </a:r>
            <a:r>
              <a:rPr lang="en-US" baseline="0" dirty="0" smtClean="0"/>
              <a:t> operated by UMBC at the same site.  We had 6 levels of mean wind measurements on the 16 m tower (2.8, 5.6, 10, 11.3, 14, and 16 m). The NPS SODAR made measurements between 25 and about 150 m at high vertical resolution of 5 m, and the LIDAR made measurements between 70 and about 1500 m with 35 m vertical resolution.  The right figure shows an example of the combined wind profile from the surface to the top of the </a:t>
            </a:r>
            <a:r>
              <a:rPr lang="en-US" baseline="0" dirty="0" err="1" smtClean="0"/>
              <a:t>LIDaR</a:t>
            </a:r>
            <a:r>
              <a:rPr lang="en-US" baseline="0" dirty="0" smtClean="0"/>
              <a:t> measurements. </a:t>
            </a:r>
          </a:p>
          <a:p>
            <a:endParaRPr lang="en-US" baseline="0" dirty="0" smtClean="0"/>
          </a:p>
          <a:p>
            <a:r>
              <a:rPr lang="en-US" baseline="0" dirty="0" smtClean="0"/>
              <a:t>For continuous temperature profiles in the atmospheric surface layer, we used the data combined from the 16 m tower (11 levels) and the scalar tripod near by (6 levels temperature /RH between 11 cm </a:t>
            </a:r>
            <a:r>
              <a:rPr lang="en-US" baseline="0" dirty="0" err="1" smtClean="0"/>
              <a:t>agl</a:t>
            </a:r>
            <a:r>
              <a:rPr lang="en-US" baseline="0" dirty="0" smtClean="0"/>
              <a:t> and 2.5 </a:t>
            </a:r>
            <a:r>
              <a:rPr lang="en-US" baseline="0" dirty="0" err="1" smtClean="0"/>
              <a:t>agl</a:t>
            </a:r>
            <a:r>
              <a:rPr lang="en-US" baseline="0" dirty="0" smtClean="0"/>
              <a:t>). The scalar tripod was added because the 16 m tower had to be setup on a concrete pad for stability. The near surface measurements were thus affected by the concrete. The lowest level </a:t>
            </a:r>
            <a:r>
              <a:rPr lang="en-US" baseline="0" dirty="0" err="1" smtClean="0"/>
              <a:t>os</a:t>
            </a:r>
            <a:r>
              <a:rPr lang="en-US" baseline="0" dirty="0" smtClean="0"/>
              <a:t> measurements should thus com from the measurement based on the tripod. The IR irradiance measurements were used to derive the surface skin temperature shown in the temperature profile (cyan diamond).  </a:t>
            </a:r>
          </a:p>
          <a:p>
            <a:endParaRPr lang="en-US" baseline="0" dirty="0" smtClean="0"/>
          </a:p>
          <a:p>
            <a:r>
              <a:rPr lang="en-US" baseline="0" dirty="0" smtClean="0"/>
              <a:t>The surface layer thermal stability can be represented by the temperature difference between the top level on the mast and the lowest air temperature measurements at 11 cm </a:t>
            </a:r>
            <a:r>
              <a:rPr lang="en-US" baseline="0" dirty="0" err="1" smtClean="0"/>
              <a:t>agl</a:t>
            </a:r>
            <a:r>
              <a:rPr lang="en-US" baseline="0" dirty="0" smtClean="0"/>
              <a:t>.  We will use this quantity as a simple way to denote surface layer thermal stratification.   </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7</a:t>
            </a:fld>
            <a:endParaRPr lang="en-US"/>
          </a:p>
        </p:txBody>
      </p:sp>
    </p:spTree>
    <p:extLst>
      <p:ext uri="{BB962C8B-B14F-4D97-AF65-F5344CB8AC3E}">
        <p14:creationId xmlns:p14="http://schemas.microsoft.com/office/powerpoint/2010/main" val="127974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shows the variation of surface layer thermal stratification in a three day period.  Sunrise and sunset time correspond well with downward solar irradiance measurements (SW). As expected, we have unstable stratification during the day and stable stratification at night. However, if we strictly define ‘day’ and ‘night’ based on sunrise and sunset time, we can see there are substantial differences in time. In this example, the stable boundary layer is between 0030 and 1233 UTC on June 21, and 2250 June 21-1235 June 22, bordered by the line blue line. The surface layer becomes stable thermal stratification 1-2 hours before sunset and remains stable stratification for about 1 hour after sunrise. This difference may be affected by many factors including the amount of water vapor in the air and in the soil surface (which changes IR cooling).  may explains that some of the LLJ were observed to develop before sunset.  </a:t>
            </a:r>
          </a:p>
          <a:p>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8</a:t>
            </a:fld>
            <a:endParaRPr lang="en-US"/>
          </a:p>
        </p:txBody>
      </p:sp>
    </p:spTree>
    <p:extLst>
      <p:ext uri="{BB962C8B-B14F-4D97-AF65-F5344CB8AC3E}">
        <p14:creationId xmlns:p14="http://schemas.microsoft.com/office/powerpoint/2010/main" val="158925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a:t>
            </a:r>
            <a:r>
              <a:rPr lang="en-US" baseline="0" dirty="0" smtClean="0"/>
              <a:t> mean wind between 425 – 601 m measured by the LIDAR to denote the strength of the wind. Higher values of this vertically averaged wind speed normally correspond to presence of LLJ. The bottom figure shows the temperature difference </a:t>
            </a:r>
            <a:r>
              <a:rPr lang="en-US" baseline="0" dirty="0" err="1" smtClean="0"/>
              <a:t>betwee</a:t>
            </a:r>
            <a:r>
              <a:rPr lang="en-US" baseline="0" dirty="0" smtClean="0"/>
              <a:t> 16 m and 0.11 cm level measured from the two towers.  It is interesting to find that the LLJ cases mostly correspond to small </a:t>
            </a:r>
            <a:r>
              <a:rPr lang="en-US" baseline="0" dirty="0" err="1" smtClean="0"/>
              <a:t>deltaT</a:t>
            </a:r>
            <a:r>
              <a:rPr lang="en-US" baseline="0" dirty="0" smtClean="0"/>
              <a:t>, or less stable surface stratification. LLJ does not seem to present when </a:t>
            </a:r>
            <a:r>
              <a:rPr lang="en-US" baseline="0" dirty="0" err="1" smtClean="0"/>
              <a:t>deltaT</a:t>
            </a:r>
            <a:r>
              <a:rPr lang="en-US" baseline="0" dirty="0" smtClean="0"/>
              <a:t> is larger than nominally 2.</a:t>
            </a:r>
            <a:endParaRPr lang="en-US" dirty="0"/>
          </a:p>
        </p:txBody>
      </p:sp>
      <p:sp>
        <p:nvSpPr>
          <p:cNvPr id="4" name="Slide Number Placeholder 3"/>
          <p:cNvSpPr>
            <a:spLocks noGrp="1"/>
          </p:cNvSpPr>
          <p:nvPr>
            <p:ph type="sldNum" sz="quarter" idx="10"/>
          </p:nvPr>
        </p:nvSpPr>
        <p:spPr/>
        <p:txBody>
          <a:bodyPr/>
          <a:lstStyle/>
          <a:p>
            <a:fld id="{CEEB18E8-C6D7-4FB0-AA0E-899971131555}" type="slidenum">
              <a:rPr lang="en-US" smtClean="0"/>
              <a:t>9</a:t>
            </a:fld>
            <a:endParaRPr lang="en-US"/>
          </a:p>
        </p:txBody>
      </p:sp>
    </p:spTree>
    <p:extLst>
      <p:ext uri="{BB962C8B-B14F-4D97-AF65-F5344CB8AC3E}">
        <p14:creationId xmlns:p14="http://schemas.microsoft.com/office/powerpoint/2010/main" val="2516661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BD102C-8B44-4BE2-A770-4BEE269728A0}"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1065808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BD102C-8B44-4BE2-A770-4BEE269728A0}"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85393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BD102C-8B44-4BE2-A770-4BEE269728A0}"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1868138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BD102C-8B44-4BE2-A770-4BEE269728A0}"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368269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BD102C-8B44-4BE2-A770-4BEE269728A0}"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405227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BD102C-8B44-4BE2-A770-4BEE269728A0}"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1260169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BD102C-8B44-4BE2-A770-4BEE269728A0}" type="datetimeFigureOut">
              <a:rPr lang="en-US" smtClean="0"/>
              <a:t>9/18/2016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307531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BD102C-8B44-4BE2-A770-4BEE269728A0}" type="datetimeFigureOut">
              <a:rPr lang="en-US" smtClean="0"/>
              <a:t>9/18/2016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3581261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D102C-8B44-4BE2-A770-4BEE269728A0}" type="datetimeFigureOut">
              <a:rPr lang="en-US" smtClean="0"/>
              <a:t>9/18/2016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422484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BD102C-8B44-4BE2-A770-4BEE269728A0}"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150445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BD102C-8B44-4BE2-A770-4BEE269728A0}"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5E9627-7FDB-4A7E-9243-09FD29046F23}" type="slidenum">
              <a:rPr lang="en-US" smtClean="0"/>
              <a:t>‹#›</a:t>
            </a:fld>
            <a:endParaRPr lang="en-US"/>
          </a:p>
        </p:txBody>
      </p:sp>
    </p:spTree>
    <p:extLst>
      <p:ext uri="{BB962C8B-B14F-4D97-AF65-F5344CB8AC3E}">
        <p14:creationId xmlns:p14="http://schemas.microsoft.com/office/powerpoint/2010/main" val="1809392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D102C-8B44-4BE2-A770-4BEE269728A0}" type="datetimeFigureOut">
              <a:rPr lang="en-US" smtClean="0"/>
              <a:t>9/18/2016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E9627-7FDB-4A7E-9243-09FD29046F23}" type="slidenum">
              <a:rPr lang="en-US" smtClean="0"/>
              <a:t>‹#›</a:t>
            </a:fld>
            <a:endParaRPr lang="en-US"/>
          </a:p>
        </p:txBody>
      </p:sp>
    </p:spTree>
    <p:extLst>
      <p:ext uri="{BB962C8B-B14F-4D97-AF65-F5344CB8AC3E}">
        <p14:creationId xmlns:p14="http://schemas.microsoft.com/office/powerpoint/2010/main" val="1003576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00A_Research_Projects\PECAN\pictures\fieldWork\IMG_66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87" r="12500"/>
          <a:stretch/>
        </p:blipFill>
        <p:spPr bwMode="auto">
          <a:xfrm rot="5400000">
            <a:off x="1143001" y="-1160776"/>
            <a:ext cx="68580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62000" y="395005"/>
            <a:ext cx="7772400" cy="1470025"/>
          </a:xfrm>
        </p:spPr>
        <p:txBody>
          <a:bodyPr>
            <a:noAutofit/>
          </a:bodyPr>
          <a:lstStyle/>
          <a:p>
            <a:r>
              <a:rPr lang="en-US" sz="3200" b="1" dirty="0">
                <a:solidFill>
                  <a:srgbClr val="002060"/>
                </a:solidFill>
              </a:rPr>
              <a:t>Atmospheric Surface Layer Turbulence and </a:t>
            </a:r>
            <a:r>
              <a:rPr lang="en-US" sz="3200" b="1" dirty="0" smtClean="0">
                <a:solidFill>
                  <a:srgbClr val="002060"/>
                </a:solidFill>
              </a:rPr>
              <a:t>Profile </a:t>
            </a:r>
            <a:r>
              <a:rPr lang="en-US" sz="3200" b="1" dirty="0">
                <a:solidFill>
                  <a:srgbClr val="002060"/>
                </a:solidFill>
              </a:rPr>
              <a:t>Measurements from PECAN FP2 Site at Greensburg, Kansas</a:t>
            </a:r>
            <a:endParaRPr lang="en-US" sz="3200" dirty="0">
              <a:solidFill>
                <a:srgbClr val="002060"/>
              </a:solidFill>
            </a:endParaRPr>
          </a:p>
        </p:txBody>
      </p:sp>
      <p:sp>
        <p:nvSpPr>
          <p:cNvPr id="3" name="Subtitle 2"/>
          <p:cNvSpPr>
            <a:spLocks noGrp="1"/>
          </p:cNvSpPr>
          <p:nvPr>
            <p:ph type="subTitle" idx="1"/>
          </p:nvPr>
        </p:nvSpPr>
        <p:spPr>
          <a:xfrm>
            <a:off x="304800" y="2084825"/>
            <a:ext cx="8839200" cy="1752600"/>
          </a:xfrm>
        </p:spPr>
        <p:txBody>
          <a:bodyPr>
            <a:noAutofit/>
          </a:bodyPr>
          <a:lstStyle/>
          <a:p>
            <a:r>
              <a:rPr lang="en-US" sz="2400" dirty="0" smtClean="0">
                <a:solidFill>
                  <a:srgbClr val="002060"/>
                </a:solidFill>
              </a:rPr>
              <a:t>Qing Wang, R. Yamaguchi, R. J. Lind, M. K. Beall, G. R. Eberle</a:t>
            </a:r>
          </a:p>
          <a:p>
            <a:r>
              <a:rPr lang="en-US" sz="2000" i="1" dirty="0" smtClean="0">
                <a:solidFill>
                  <a:srgbClr val="002060"/>
                </a:solidFill>
              </a:rPr>
              <a:t>Meteorology Department, Naval Postgraduate School, Monterey, CA</a:t>
            </a:r>
          </a:p>
          <a:p>
            <a:r>
              <a:rPr lang="en-US" sz="2400" dirty="0" smtClean="0">
                <a:solidFill>
                  <a:srgbClr val="002060"/>
                </a:solidFill>
              </a:rPr>
              <a:t>John A. Kalogiros</a:t>
            </a:r>
          </a:p>
          <a:p>
            <a:r>
              <a:rPr lang="en-US" sz="2000" i="1" dirty="0" smtClean="0">
                <a:solidFill>
                  <a:srgbClr val="002060"/>
                </a:solidFill>
              </a:rPr>
              <a:t>National Observatory of Athens, Athens, Greece</a:t>
            </a:r>
          </a:p>
          <a:p>
            <a:r>
              <a:rPr lang="en-US" sz="2400" dirty="0">
                <a:solidFill>
                  <a:srgbClr val="002060"/>
                </a:solidFill>
              </a:rPr>
              <a:t>R. </a:t>
            </a:r>
            <a:r>
              <a:rPr lang="en-US" sz="2400" dirty="0" smtClean="0">
                <a:solidFill>
                  <a:srgbClr val="002060"/>
                </a:solidFill>
              </a:rPr>
              <a:t>Delgado, and Belay Demoz</a:t>
            </a:r>
          </a:p>
          <a:p>
            <a:r>
              <a:rPr lang="en-US" sz="2000" i="1" dirty="0" smtClean="0">
                <a:solidFill>
                  <a:srgbClr val="002060"/>
                </a:solidFill>
              </a:rPr>
              <a:t>University of Maryland, Baltimore County, Maryland</a:t>
            </a:r>
            <a:endParaRPr lang="en-US" sz="2000" i="1" dirty="0">
              <a:solidFill>
                <a:srgbClr val="002060"/>
              </a:solidFill>
            </a:endParaRPr>
          </a:p>
        </p:txBody>
      </p:sp>
      <p:sp>
        <p:nvSpPr>
          <p:cNvPr id="4" name="TextBox 3"/>
          <p:cNvSpPr txBox="1"/>
          <p:nvPr/>
        </p:nvSpPr>
        <p:spPr>
          <a:xfrm>
            <a:off x="304800" y="5914510"/>
            <a:ext cx="5496889" cy="369332"/>
          </a:xfrm>
          <a:prstGeom prst="rect">
            <a:avLst/>
          </a:prstGeom>
          <a:noFill/>
        </p:spPr>
        <p:txBody>
          <a:bodyPr wrap="none" rtlCol="0">
            <a:spAutoFit/>
          </a:bodyPr>
          <a:lstStyle/>
          <a:p>
            <a:r>
              <a:rPr lang="en-US" i="1" dirty="0" smtClean="0">
                <a:solidFill>
                  <a:srgbClr val="FF0000"/>
                </a:solidFill>
              </a:rPr>
              <a:t>PECAN Science Workshop, Sept 19-21, 2016, Norman OK.</a:t>
            </a:r>
            <a:endParaRPr lang="en-US" i="1" dirty="0">
              <a:solidFill>
                <a:srgbClr val="FF0000"/>
              </a:solidFill>
            </a:endParaRPr>
          </a:p>
        </p:txBody>
      </p:sp>
    </p:spTree>
    <p:extLst>
      <p:ext uri="{BB962C8B-B14F-4D97-AF65-F5344CB8AC3E}">
        <p14:creationId xmlns:p14="http://schemas.microsoft.com/office/powerpoint/2010/main" val="978813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6127" y="304551"/>
            <a:ext cx="8627490" cy="461665"/>
          </a:xfrm>
          <a:prstGeom prst="rect">
            <a:avLst/>
          </a:prstGeom>
          <a:noFill/>
        </p:spPr>
        <p:txBody>
          <a:bodyPr wrap="none" rtlCol="0">
            <a:spAutoFit/>
          </a:bodyPr>
          <a:lstStyle/>
          <a:p>
            <a:r>
              <a:rPr lang="en-US" sz="2400" b="1" dirty="0" smtClean="0"/>
              <a:t>LLJ and Surface Layer Thermal </a:t>
            </a:r>
            <a:r>
              <a:rPr lang="en-US" sz="2400" b="1" dirty="0" smtClean="0"/>
              <a:t>Stratification (Night-Averaged Only)</a:t>
            </a:r>
            <a:endParaRPr lang="en-US" sz="2400" b="1" dirty="0"/>
          </a:p>
        </p:txBody>
      </p:sp>
      <p:grpSp>
        <p:nvGrpSpPr>
          <p:cNvPr id="3" name="Group 2"/>
          <p:cNvGrpSpPr/>
          <p:nvPr/>
        </p:nvGrpSpPr>
        <p:grpSpPr>
          <a:xfrm>
            <a:off x="0" y="1086295"/>
            <a:ext cx="9062914" cy="3511296"/>
            <a:chOff x="0" y="1530714"/>
            <a:chExt cx="9062914" cy="3511296"/>
          </a:xfrm>
        </p:grpSpPr>
        <p:pic>
          <p:nvPicPr>
            <p:cNvPr id="1028" name="Picture 4" descr="C:\00A_Research_Projects\PECAN\programs\LLJ_dT_cle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30714"/>
              <a:ext cx="4681728" cy="35112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00A_Research_Projects\PECAN\programs\LLJ_dT_scatterPl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106" y="1530714"/>
              <a:ext cx="4559808" cy="341985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783010" y="3236975"/>
              <a:ext cx="323720" cy="364848"/>
            </a:xfrm>
            <a:prstGeom prst="ellipse">
              <a:avLst/>
            </a:prstGeom>
            <a:noFill/>
            <a:ln w="63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075675" y="4005075"/>
              <a:ext cx="323720" cy="364848"/>
            </a:xfrm>
            <a:prstGeom prst="ellipse">
              <a:avLst/>
            </a:prstGeom>
            <a:noFill/>
            <a:ln w="63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75675" y="2123230"/>
              <a:ext cx="323720" cy="364848"/>
            </a:xfrm>
            <a:prstGeom prst="ellipse">
              <a:avLst/>
            </a:prstGeom>
            <a:noFill/>
            <a:ln w="63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16285" y="2392065"/>
              <a:ext cx="361007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501070" y="4696365"/>
            <a:ext cx="8577605" cy="646331"/>
          </a:xfrm>
          <a:prstGeom prst="rect">
            <a:avLst/>
          </a:prstGeom>
          <a:noFill/>
        </p:spPr>
        <p:txBody>
          <a:bodyPr wrap="none" rtlCol="0">
            <a:spAutoFit/>
          </a:bodyPr>
          <a:lstStyle/>
          <a:p>
            <a:r>
              <a:rPr lang="el-GR" dirty="0" smtClean="0"/>
              <a:t>Δ</a:t>
            </a:r>
            <a:r>
              <a:rPr lang="en-US" dirty="0" smtClean="0"/>
              <a:t>T:  night time averaged temperature difference between 16 m and 0.11 m</a:t>
            </a:r>
          </a:p>
          <a:p>
            <a:r>
              <a:rPr lang="en-US" dirty="0" smtClean="0"/>
              <a:t>WS</a:t>
            </a:r>
            <a:r>
              <a:rPr lang="en-US" baseline="-25000" dirty="0" smtClean="0"/>
              <a:t>LLJ</a:t>
            </a:r>
            <a:r>
              <a:rPr lang="en-US" dirty="0" smtClean="0"/>
              <a:t>:  nighttime averaged wind speed between 425 and 601 m from the </a:t>
            </a:r>
            <a:r>
              <a:rPr lang="en-US" dirty="0" err="1" smtClean="0"/>
              <a:t>Leosphere</a:t>
            </a:r>
            <a:r>
              <a:rPr lang="en-US" dirty="0" smtClean="0"/>
              <a:t> LIDAR</a:t>
            </a:r>
            <a:endParaRPr lang="en-US" dirty="0"/>
          </a:p>
        </p:txBody>
      </p:sp>
      <p:sp>
        <p:nvSpPr>
          <p:cNvPr id="9" name="TextBox 8"/>
          <p:cNvSpPr txBox="1"/>
          <p:nvPr/>
        </p:nvSpPr>
        <p:spPr>
          <a:xfrm>
            <a:off x="501070" y="5502870"/>
            <a:ext cx="8026645" cy="923330"/>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Strong LLJ occurs on nights with </a:t>
            </a:r>
            <a:r>
              <a:rPr lang="en-US" b="1" dirty="0" smtClean="0"/>
              <a:t>weak </a:t>
            </a:r>
            <a:r>
              <a:rPr lang="en-US" b="1" dirty="0" smtClean="0"/>
              <a:t>surface layer inversion.</a:t>
            </a:r>
          </a:p>
          <a:p>
            <a:pPr marL="285750" indent="-285750">
              <a:buFont typeface="Arial" panose="020B0604020202020204" pitchFamily="34" charset="0"/>
              <a:buChar char="•"/>
            </a:pPr>
            <a:r>
              <a:rPr lang="en-US" b="1" dirty="0" smtClean="0"/>
              <a:t> Strong LLJ nights </a:t>
            </a:r>
            <a:r>
              <a:rPr lang="en-US" b="1" dirty="0" smtClean="0"/>
              <a:t>have </a:t>
            </a:r>
            <a:r>
              <a:rPr lang="el-GR" b="1" dirty="0"/>
              <a:t>Δ</a:t>
            </a:r>
            <a:r>
              <a:rPr lang="en-US" b="1" dirty="0" smtClean="0"/>
              <a:t>T generally less than 2, with one exception on June 28, the weakest observed LLJ in PECAN</a:t>
            </a:r>
            <a:endParaRPr lang="en-US" b="1" dirty="0"/>
          </a:p>
        </p:txBody>
      </p:sp>
    </p:spTree>
    <p:extLst>
      <p:ext uri="{BB962C8B-B14F-4D97-AF65-F5344CB8AC3E}">
        <p14:creationId xmlns:p14="http://schemas.microsoft.com/office/powerpoint/2010/main" val="1425141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00A_Research_Projects\PECAN\programs\wind_legend.png"/>
          <p:cNvPicPr>
            <a:picLocks noChangeAspect="1" noChangeArrowheads="1"/>
          </p:cNvPicPr>
          <p:nvPr/>
        </p:nvPicPr>
        <p:blipFill rotWithShape="1">
          <a:blip r:embed="rId3">
            <a:extLst>
              <a:ext uri="{28A0092B-C50C-407E-A947-70E740481C1C}">
                <a14:useLocalDpi xmlns:a14="http://schemas.microsoft.com/office/drawing/2010/main" val="0"/>
              </a:ext>
            </a:extLst>
          </a:blip>
          <a:srcRect l="14820" t="9205" r="63863" b="53627"/>
          <a:stretch/>
        </p:blipFill>
        <p:spPr bwMode="auto">
          <a:xfrm>
            <a:off x="7928348" y="971080"/>
            <a:ext cx="1137037" cy="148689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00A_Research_Projects\PECAN\programs\wind_0619_0626.png"/>
          <p:cNvPicPr>
            <a:picLocks noChangeAspect="1" noChangeArrowheads="1"/>
          </p:cNvPicPr>
          <p:nvPr/>
        </p:nvPicPr>
        <p:blipFill rotWithShape="1">
          <a:blip r:embed="rId4">
            <a:extLst>
              <a:ext uri="{28A0092B-C50C-407E-A947-70E740481C1C}">
                <a14:useLocalDpi xmlns:a14="http://schemas.microsoft.com/office/drawing/2010/main" val="0"/>
              </a:ext>
            </a:extLst>
          </a:blip>
          <a:srcRect l="4959" r="5164"/>
          <a:stretch/>
        </p:blipFill>
        <p:spPr bwMode="auto">
          <a:xfrm>
            <a:off x="1269170" y="395407"/>
            <a:ext cx="6391117" cy="5250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96262" y="164575"/>
            <a:ext cx="4088748" cy="461665"/>
          </a:xfrm>
          <a:prstGeom prst="rect">
            <a:avLst/>
          </a:prstGeom>
          <a:noFill/>
        </p:spPr>
        <p:txBody>
          <a:bodyPr wrap="none" rtlCol="0">
            <a:spAutoFit/>
          </a:bodyPr>
          <a:lstStyle/>
          <a:p>
            <a:r>
              <a:rPr lang="en-US" sz="2400" b="1" dirty="0" smtClean="0"/>
              <a:t>Altitude Variability in LLJ Wind</a:t>
            </a:r>
            <a:endParaRPr lang="en-US" sz="2400" b="1" dirty="0"/>
          </a:p>
        </p:txBody>
      </p:sp>
      <p:sp>
        <p:nvSpPr>
          <p:cNvPr id="2" name="TextBox 1"/>
          <p:cNvSpPr txBox="1"/>
          <p:nvPr/>
        </p:nvSpPr>
        <p:spPr>
          <a:xfrm>
            <a:off x="385855" y="5541275"/>
            <a:ext cx="8449100"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Surface layer wind speed and the upper layer wind are almost out of phase in their time evolution.</a:t>
            </a:r>
          </a:p>
          <a:p>
            <a:pPr marL="285750" indent="-285750">
              <a:buFont typeface="Arial" panose="020B0604020202020204" pitchFamily="34" charset="0"/>
              <a:buChar char="•"/>
            </a:pPr>
            <a:r>
              <a:rPr lang="en-US" b="1" dirty="0" smtClean="0"/>
              <a:t>Surface layer wind direction follows the upper air trend well with the expected veering. </a:t>
            </a:r>
            <a:endParaRPr lang="en-US" b="1" dirty="0"/>
          </a:p>
        </p:txBody>
      </p:sp>
    </p:spTree>
    <p:extLst>
      <p:ext uri="{BB962C8B-B14F-4D97-AF65-F5344CB8AC3E}">
        <p14:creationId xmlns:p14="http://schemas.microsoft.com/office/powerpoint/2010/main" val="2903880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7180" y="279790"/>
            <a:ext cx="5068247" cy="461665"/>
          </a:xfrm>
          <a:prstGeom prst="rect">
            <a:avLst/>
          </a:prstGeom>
          <a:noFill/>
        </p:spPr>
        <p:txBody>
          <a:bodyPr wrap="none" rtlCol="0">
            <a:spAutoFit/>
          </a:bodyPr>
          <a:lstStyle/>
          <a:p>
            <a:r>
              <a:rPr lang="en-US" sz="2400" b="1" dirty="0" smtClean="0"/>
              <a:t>Overall Surface Flux Diurnal Variations</a:t>
            </a:r>
            <a:endParaRPr lang="en-US" sz="2400" b="1" dirty="0"/>
          </a:p>
        </p:txBody>
      </p:sp>
      <p:pic>
        <p:nvPicPr>
          <p:cNvPr id="3074" name="Picture 2" descr="C:\00A_Research_Projects\PECAN\programs\flux_fullRange0620_06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316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7180" y="87765"/>
            <a:ext cx="4780283" cy="461665"/>
          </a:xfrm>
          <a:prstGeom prst="rect">
            <a:avLst/>
          </a:prstGeom>
          <a:noFill/>
        </p:spPr>
        <p:txBody>
          <a:bodyPr wrap="none" rtlCol="0">
            <a:spAutoFit/>
          </a:bodyPr>
          <a:lstStyle/>
          <a:p>
            <a:r>
              <a:rPr lang="en-US" sz="2400" b="1" dirty="0" smtClean="0"/>
              <a:t>LLJ Development and Surface Fluxes</a:t>
            </a:r>
            <a:endParaRPr lang="en-US" sz="2400" b="1" dirty="0"/>
          </a:p>
        </p:txBody>
      </p:sp>
      <p:pic>
        <p:nvPicPr>
          <p:cNvPr id="4098" name="Picture 2" descr="C:\00A_Research_Projects\PECAN\programs\flux.png"/>
          <p:cNvPicPr>
            <a:picLocks noChangeAspect="1" noChangeArrowheads="1"/>
          </p:cNvPicPr>
          <p:nvPr/>
        </p:nvPicPr>
        <p:blipFill rotWithShape="1">
          <a:blip r:embed="rId3">
            <a:extLst>
              <a:ext uri="{28A0092B-C50C-407E-A947-70E740481C1C}">
                <a14:useLocalDpi xmlns:a14="http://schemas.microsoft.com/office/drawing/2010/main" val="0"/>
              </a:ext>
            </a:extLst>
          </a:blip>
          <a:srcRect t="4935" b="2207"/>
          <a:stretch/>
        </p:blipFill>
        <p:spPr bwMode="auto">
          <a:xfrm>
            <a:off x="819721" y="587030"/>
            <a:ext cx="7315200" cy="5094514"/>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2690155" y="663840"/>
            <a:ext cx="1382580" cy="768100"/>
          </a:xfrm>
          <a:prstGeom prst="ellipse">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690155" y="2123230"/>
            <a:ext cx="1382580" cy="768100"/>
          </a:xfrm>
          <a:prstGeom prst="ellipse">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690155" y="3275380"/>
            <a:ext cx="1382580" cy="768100"/>
          </a:xfrm>
          <a:prstGeom prst="ellipse">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690155" y="4619555"/>
            <a:ext cx="1382580" cy="768100"/>
          </a:xfrm>
          <a:prstGeom prst="ellipse">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53955" y="5963730"/>
            <a:ext cx="5279779" cy="461665"/>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t>Flux enhancements on nights with LLJ</a:t>
            </a:r>
            <a:endParaRPr lang="en-US" sz="2400" b="1" dirty="0"/>
          </a:p>
        </p:txBody>
      </p:sp>
    </p:spTree>
    <p:extLst>
      <p:ext uri="{BB962C8B-B14F-4D97-AF65-F5344CB8AC3E}">
        <p14:creationId xmlns:p14="http://schemas.microsoft.com/office/powerpoint/2010/main" val="19911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7180" y="87765"/>
            <a:ext cx="4780283" cy="461665"/>
          </a:xfrm>
          <a:prstGeom prst="rect">
            <a:avLst/>
          </a:prstGeom>
          <a:noFill/>
        </p:spPr>
        <p:txBody>
          <a:bodyPr wrap="none" rtlCol="0">
            <a:spAutoFit/>
          </a:bodyPr>
          <a:lstStyle/>
          <a:p>
            <a:r>
              <a:rPr lang="en-US" sz="2400" b="1" dirty="0" smtClean="0"/>
              <a:t>LLJ Development and Surface Fluxes</a:t>
            </a:r>
            <a:endParaRPr lang="en-US" sz="2400" b="1" dirty="0"/>
          </a:p>
        </p:txBody>
      </p:sp>
      <p:sp>
        <p:nvSpPr>
          <p:cNvPr id="5" name="TextBox 4"/>
          <p:cNvSpPr txBox="1"/>
          <p:nvPr/>
        </p:nvSpPr>
        <p:spPr>
          <a:xfrm>
            <a:off x="885120" y="5548231"/>
            <a:ext cx="8119852" cy="830997"/>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t>Nighttime averaged fluxes</a:t>
            </a:r>
          </a:p>
          <a:p>
            <a:pPr marL="285750" indent="-285750">
              <a:buFont typeface="Arial" panose="020B0604020202020204" pitchFamily="34" charset="0"/>
              <a:buChar char="•"/>
            </a:pPr>
            <a:r>
              <a:rPr lang="en-US" sz="2400" b="1" dirty="0" smtClean="0"/>
              <a:t>Circles denote nights with LLJ, colors refer to different levels</a:t>
            </a:r>
            <a:endParaRPr lang="en-US" sz="2400" b="1" dirty="0"/>
          </a:p>
        </p:txBody>
      </p:sp>
      <p:pic>
        <p:nvPicPr>
          <p:cNvPr id="5122" name="Picture 2" descr="C:\00A_Research_Projects\PECAN\programs\LLJ_flux_cle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484" y="551518"/>
            <a:ext cx="6443296" cy="483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957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7180" y="87765"/>
            <a:ext cx="4780283" cy="461665"/>
          </a:xfrm>
          <a:prstGeom prst="rect">
            <a:avLst/>
          </a:prstGeom>
          <a:noFill/>
        </p:spPr>
        <p:txBody>
          <a:bodyPr wrap="none" rtlCol="0">
            <a:spAutoFit/>
          </a:bodyPr>
          <a:lstStyle/>
          <a:p>
            <a:r>
              <a:rPr lang="en-US" sz="2400" b="1" dirty="0" smtClean="0"/>
              <a:t>LLJ Development and Surface Fluxes</a:t>
            </a:r>
            <a:endParaRPr lang="en-US" sz="2400" b="1" dirty="0"/>
          </a:p>
        </p:txBody>
      </p:sp>
      <p:sp>
        <p:nvSpPr>
          <p:cNvPr id="5" name="TextBox 4"/>
          <p:cNvSpPr txBox="1"/>
          <p:nvPr/>
        </p:nvSpPr>
        <p:spPr>
          <a:xfrm>
            <a:off x="4551585" y="4069469"/>
            <a:ext cx="4744230"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t>Blue non-LLJ case, red LLJ cases</a:t>
            </a:r>
          </a:p>
          <a:p>
            <a:pPr marL="342900" indent="-342900">
              <a:buFont typeface="Arial" panose="020B0604020202020204" pitchFamily="34" charset="0"/>
              <a:buChar char="•"/>
            </a:pPr>
            <a:r>
              <a:rPr lang="en-US" sz="2400" b="1" dirty="0" smtClean="0"/>
              <a:t>The fluxes are from the lowest level on the 16 m tower. </a:t>
            </a:r>
          </a:p>
          <a:p>
            <a:pPr marL="342900" indent="-342900">
              <a:buFont typeface="Arial" panose="020B0604020202020204" pitchFamily="34" charset="0"/>
              <a:buChar char="•"/>
            </a:pPr>
            <a:r>
              <a:rPr lang="en-US" sz="2400" b="1" dirty="0"/>
              <a:t>Nighttime LLJ enhanced surface fluxes are apparent in these figures.</a:t>
            </a:r>
            <a:r>
              <a:rPr lang="en-US" sz="2400" b="1" dirty="0" smtClean="0"/>
              <a:t> </a:t>
            </a:r>
            <a:endParaRPr lang="en-US" sz="2400" b="1" dirty="0"/>
          </a:p>
        </p:txBody>
      </p:sp>
      <p:pic>
        <p:nvPicPr>
          <p:cNvPr id="6146" name="Picture 2" descr="C:\00A_Research_Projects\PECAN\programs\LLJ_flux_M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65" y="51022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00A_Research_Projects\PECAN\programs\LLJ_flux_LH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665" y="3666492"/>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00A_Research_Projects\PECAN\programs\LLJ_flux_SH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591" y="554297"/>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118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2917" y="1355130"/>
            <a:ext cx="3799575" cy="4494196"/>
          </a:xfrm>
          <a:prstGeom prst="rect">
            <a:avLst/>
          </a:prstGeom>
        </p:spPr>
      </p:pic>
      <p:pic>
        <p:nvPicPr>
          <p:cNvPr id="3" name="Picture 2"/>
          <p:cNvPicPr>
            <a:picLocks noChangeAspect="1"/>
          </p:cNvPicPr>
          <p:nvPr/>
        </p:nvPicPr>
        <p:blipFill>
          <a:blip r:embed="rId4"/>
          <a:stretch>
            <a:fillRect/>
          </a:stretch>
        </p:blipFill>
        <p:spPr>
          <a:xfrm>
            <a:off x="4379975" y="1355131"/>
            <a:ext cx="4125830" cy="4839030"/>
          </a:xfrm>
          <a:prstGeom prst="rect">
            <a:avLst/>
          </a:prstGeom>
          <a:ln>
            <a:noFill/>
          </a:ln>
          <a:effectLst>
            <a:softEdge rad="112500"/>
          </a:effectLst>
        </p:spPr>
      </p:pic>
      <p:sp>
        <p:nvSpPr>
          <p:cNvPr id="4" name="TextBox 3"/>
          <p:cNvSpPr txBox="1"/>
          <p:nvPr/>
        </p:nvSpPr>
        <p:spPr>
          <a:xfrm>
            <a:off x="2087180" y="395407"/>
            <a:ext cx="4780283" cy="461665"/>
          </a:xfrm>
          <a:prstGeom prst="rect">
            <a:avLst/>
          </a:prstGeom>
          <a:noFill/>
        </p:spPr>
        <p:txBody>
          <a:bodyPr wrap="none" rtlCol="0">
            <a:spAutoFit/>
          </a:bodyPr>
          <a:lstStyle/>
          <a:p>
            <a:r>
              <a:rPr lang="en-US" sz="2400" b="1" dirty="0" smtClean="0"/>
              <a:t>LLJ Development and Surface Fluxes</a:t>
            </a:r>
            <a:endParaRPr lang="en-US" sz="2400" b="1" dirty="0"/>
          </a:p>
        </p:txBody>
      </p:sp>
    </p:spTree>
    <p:extLst>
      <p:ext uri="{BB962C8B-B14F-4D97-AF65-F5344CB8AC3E}">
        <p14:creationId xmlns:p14="http://schemas.microsoft.com/office/powerpoint/2010/main" val="1247913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615" y="916230"/>
            <a:ext cx="7042755" cy="5508360"/>
            <a:chOff x="1062505" y="663840"/>
            <a:chExt cx="7042755" cy="5508360"/>
          </a:xfrm>
        </p:grpSpPr>
        <p:pic>
          <p:nvPicPr>
            <p:cNvPr id="3075" name="Picture 3" descr="C:\00A_Research_Projects\PECAN\programs\tethersonde-timeHeight-201507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505" y="66384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00A_Research_Projects\PECAN\programs\tethersonde-RT-201507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505" y="34290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00A_Research_Projects\PECAN\programs\tethersonde-RH-201507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7660" y="34290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00A_Research_Projects\PECAN\programs\tethersonde-ws-2015070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7660" y="663840"/>
              <a:ext cx="3657600" cy="27432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247977" y="256103"/>
            <a:ext cx="8740598" cy="400110"/>
          </a:xfrm>
          <a:prstGeom prst="rect">
            <a:avLst/>
          </a:prstGeom>
          <a:noFill/>
        </p:spPr>
        <p:txBody>
          <a:bodyPr wrap="none" rtlCol="0">
            <a:spAutoFit/>
          </a:bodyPr>
          <a:lstStyle/>
          <a:p>
            <a:r>
              <a:rPr lang="en-US" sz="2000" b="1" dirty="0" smtClean="0">
                <a:solidFill>
                  <a:srgbClr val="002060"/>
                </a:solidFill>
              </a:rPr>
              <a:t>NPS Tethered Balloon Measurements of Evening Transition and LLJ Development</a:t>
            </a:r>
            <a:endParaRPr lang="en-US" sz="2000" b="1" dirty="0">
              <a:solidFill>
                <a:srgbClr val="002060"/>
              </a:solidFill>
            </a:endParaRPr>
          </a:p>
        </p:txBody>
      </p:sp>
      <p:sp>
        <p:nvSpPr>
          <p:cNvPr id="5" name="Down Arrow 4"/>
          <p:cNvSpPr/>
          <p:nvPr/>
        </p:nvSpPr>
        <p:spPr>
          <a:xfrm>
            <a:off x="938165" y="1201510"/>
            <a:ext cx="230430" cy="537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flipV="1">
            <a:off x="2512770" y="6155755"/>
            <a:ext cx="230430" cy="537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243935" y="1201510"/>
            <a:ext cx="230430" cy="53767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5892410" y="1135155"/>
            <a:ext cx="230430" cy="53767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21371" y="1672825"/>
            <a:ext cx="1827884" cy="4708981"/>
          </a:xfrm>
          <a:prstGeom prst="rect">
            <a:avLst/>
          </a:prstGeom>
          <a:noFill/>
        </p:spPr>
        <p:txBody>
          <a:bodyPr wrap="square" rtlCol="0">
            <a:spAutoFit/>
          </a:bodyPr>
          <a:lstStyle/>
          <a:p>
            <a:r>
              <a:rPr lang="en-US" sz="2000" b="1" u="sng" dirty="0" smtClean="0">
                <a:solidFill>
                  <a:srgbClr val="FF0000"/>
                </a:solidFill>
              </a:rPr>
              <a:t>0100</a:t>
            </a:r>
            <a:r>
              <a:rPr lang="en-US" sz="2000" dirty="0" smtClean="0">
                <a:solidFill>
                  <a:srgbClr val="FF0000"/>
                </a:solidFill>
              </a:rPr>
              <a:t>: unstable daytime convective BL to stable BL transition</a:t>
            </a:r>
          </a:p>
          <a:p>
            <a:endParaRPr lang="en-US" sz="2000" dirty="0">
              <a:solidFill>
                <a:srgbClr val="FF0000"/>
              </a:solidFill>
            </a:endParaRPr>
          </a:p>
          <a:p>
            <a:r>
              <a:rPr lang="en-US" sz="2000" b="1" u="sng" dirty="0" smtClean="0">
                <a:solidFill>
                  <a:srgbClr val="FF0000"/>
                </a:solidFill>
              </a:rPr>
              <a:t>0340</a:t>
            </a:r>
            <a:r>
              <a:rPr lang="en-US" sz="2000" dirty="0" smtClean="0">
                <a:solidFill>
                  <a:srgbClr val="FF0000"/>
                </a:solidFill>
              </a:rPr>
              <a:t>: rapid development of LLJ</a:t>
            </a:r>
          </a:p>
          <a:p>
            <a:endParaRPr lang="en-US" sz="2000" dirty="0">
              <a:solidFill>
                <a:srgbClr val="FF0000"/>
              </a:solidFill>
            </a:endParaRPr>
          </a:p>
          <a:p>
            <a:r>
              <a:rPr lang="en-US" sz="2000" dirty="0" smtClean="0">
                <a:solidFill>
                  <a:srgbClr val="FF0000"/>
                </a:solidFill>
              </a:rPr>
              <a:t>T decreases and RH increases as LLJ develops. </a:t>
            </a:r>
          </a:p>
          <a:p>
            <a:endParaRPr lang="en-US" sz="2000" dirty="0">
              <a:solidFill>
                <a:srgbClr val="FF0000"/>
              </a:solidFill>
            </a:endParaRPr>
          </a:p>
        </p:txBody>
      </p:sp>
      <p:sp>
        <p:nvSpPr>
          <p:cNvPr id="7" name="Right Arrow 6"/>
          <p:cNvSpPr/>
          <p:nvPr/>
        </p:nvSpPr>
        <p:spPr>
          <a:xfrm flipH="1">
            <a:off x="1053380" y="3851455"/>
            <a:ext cx="1574605" cy="43862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Time</a:t>
            </a:r>
            <a:endParaRPr lang="en-US" b="1" dirty="0">
              <a:solidFill>
                <a:srgbClr val="002060"/>
              </a:solidFill>
            </a:endParaRPr>
          </a:p>
        </p:txBody>
      </p:sp>
      <p:sp>
        <p:nvSpPr>
          <p:cNvPr id="15" name="Right Arrow 14"/>
          <p:cNvSpPr/>
          <p:nvPr/>
        </p:nvSpPr>
        <p:spPr>
          <a:xfrm>
            <a:off x="4505267" y="3851455"/>
            <a:ext cx="1574605" cy="43862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Time</a:t>
            </a:r>
            <a:endParaRPr lang="en-US" b="1" dirty="0">
              <a:solidFill>
                <a:srgbClr val="002060"/>
              </a:solidFill>
            </a:endParaRPr>
          </a:p>
        </p:txBody>
      </p:sp>
      <p:sp>
        <p:nvSpPr>
          <p:cNvPr id="8" name="TextBox 7"/>
          <p:cNvSpPr txBox="1"/>
          <p:nvPr/>
        </p:nvSpPr>
        <p:spPr>
          <a:xfrm>
            <a:off x="2754875" y="4465935"/>
            <a:ext cx="1568699" cy="369332"/>
          </a:xfrm>
          <a:prstGeom prst="rect">
            <a:avLst/>
          </a:prstGeom>
          <a:noFill/>
        </p:spPr>
        <p:txBody>
          <a:bodyPr wrap="none" rtlCol="0">
            <a:spAutoFit/>
          </a:bodyPr>
          <a:lstStyle/>
          <a:p>
            <a:r>
              <a:rPr lang="en-US" dirty="0" smtClean="0">
                <a:solidFill>
                  <a:srgbClr val="FF0000"/>
                </a:solidFill>
              </a:rPr>
              <a:t>Slow evolution</a:t>
            </a:r>
            <a:endParaRPr lang="en-US" dirty="0">
              <a:solidFill>
                <a:srgbClr val="FF0000"/>
              </a:solidFill>
            </a:endParaRPr>
          </a:p>
        </p:txBody>
      </p:sp>
      <p:cxnSp>
        <p:nvCxnSpPr>
          <p:cNvPr id="13" name="Straight Arrow Connector 12"/>
          <p:cNvCxnSpPr/>
          <p:nvPr/>
        </p:nvCxnSpPr>
        <p:spPr>
          <a:xfrm flipH="1">
            <a:off x="2243936" y="4835267"/>
            <a:ext cx="510939" cy="2177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361674" y="4769944"/>
            <a:ext cx="510939" cy="2177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77880" y="4944128"/>
            <a:ext cx="1071062" cy="646331"/>
          </a:xfrm>
          <a:prstGeom prst="rect">
            <a:avLst/>
          </a:prstGeom>
          <a:noFill/>
        </p:spPr>
        <p:txBody>
          <a:bodyPr wrap="none" rtlCol="0">
            <a:spAutoFit/>
          </a:bodyPr>
          <a:lstStyle/>
          <a:p>
            <a:r>
              <a:rPr lang="en-US" dirty="0" smtClean="0">
                <a:solidFill>
                  <a:srgbClr val="FF0000"/>
                </a:solidFill>
              </a:rPr>
              <a:t>Quick </a:t>
            </a:r>
          </a:p>
          <a:p>
            <a:r>
              <a:rPr lang="en-US" dirty="0" smtClean="0">
                <a:solidFill>
                  <a:srgbClr val="FF0000"/>
                </a:solidFill>
              </a:rPr>
              <a:t>evolution</a:t>
            </a:r>
            <a:endParaRPr lang="en-US" dirty="0">
              <a:solidFill>
                <a:srgbClr val="FF0000"/>
              </a:solidFill>
            </a:endParaRPr>
          </a:p>
        </p:txBody>
      </p:sp>
      <p:cxnSp>
        <p:nvCxnSpPr>
          <p:cNvPr id="23" name="Straight Arrow Connector 22"/>
          <p:cNvCxnSpPr/>
          <p:nvPr/>
        </p:nvCxnSpPr>
        <p:spPr>
          <a:xfrm>
            <a:off x="1168595" y="5096528"/>
            <a:ext cx="738820" cy="1707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874525" y="4913698"/>
            <a:ext cx="1071062" cy="646331"/>
          </a:xfrm>
          <a:prstGeom prst="rect">
            <a:avLst/>
          </a:prstGeom>
          <a:noFill/>
        </p:spPr>
        <p:txBody>
          <a:bodyPr wrap="none" rtlCol="0">
            <a:spAutoFit/>
          </a:bodyPr>
          <a:lstStyle/>
          <a:p>
            <a:r>
              <a:rPr lang="en-US" dirty="0" smtClean="0">
                <a:solidFill>
                  <a:srgbClr val="FF0000"/>
                </a:solidFill>
              </a:rPr>
              <a:t>Quick </a:t>
            </a:r>
          </a:p>
          <a:p>
            <a:r>
              <a:rPr lang="en-US" dirty="0" smtClean="0">
                <a:solidFill>
                  <a:srgbClr val="FF0000"/>
                </a:solidFill>
              </a:rPr>
              <a:t>evolution</a:t>
            </a:r>
            <a:endParaRPr lang="en-US" dirty="0">
              <a:solidFill>
                <a:srgbClr val="FF0000"/>
              </a:solidFill>
            </a:endParaRPr>
          </a:p>
        </p:txBody>
      </p:sp>
      <p:cxnSp>
        <p:nvCxnSpPr>
          <p:cNvPr id="27" name="Straight Arrow Connector 26"/>
          <p:cNvCxnSpPr>
            <a:stCxn id="26" idx="1"/>
          </p:cNvCxnSpPr>
          <p:nvPr/>
        </p:nvCxnSpPr>
        <p:spPr>
          <a:xfrm flipH="1">
            <a:off x="5685745" y="5236864"/>
            <a:ext cx="188780" cy="323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982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915" y="179025"/>
            <a:ext cx="4099199" cy="523220"/>
          </a:xfrm>
          <a:prstGeom prst="rect">
            <a:avLst/>
          </a:prstGeom>
          <a:noFill/>
        </p:spPr>
        <p:txBody>
          <a:bodyPr wrap="none" rtlCol="0">
            <a:spAutoFit/>
          </a:bodyPr>
          <a:lstStyle/>
          <a:p>
            <a:r>
              <a:rPr lang="en-US" sz="2800" b="1" dirty="0" smtClean="0">
                <a:solidFill>
                  <a:srgbClr val="002060"/>
                </a:solidFill>
              </a:rPr>
              <a:t>Summary and Conclusions</a:t>
            </a:r>
            <a:endParaRPr lang="en-US" sz="2800" b="1" dirty="0">
              <a:solidFill>
                <a:srgbClr val="002060"/>
              </a:solidFill>
            </a:endParaRPr>
          </a:p>
        </p:txBody>
      </p:sp>
      <p:sp>
        <p:nvSpPr>
          <p:cNvPr id="5" name="TextBox 4"/>
          <p:cNvSpPr txBox="1"/>
          <p:nvPr/>
        </p:nvSpPr>
        <p:spPr>
          <a:xfrm>
            <a:off x="273782" y="830684"/>
            <a:ext cx="8561173"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2060"/>
                </a:solidFill>
              </a:rPr>
              <a:t>NPS Meteorology Department successfully made extensive measurements at the FP2 Greensburg site with a combination of fixed level tower-based measurements and tethered balloon and SODAR profiling.  </a:t>
            </a:r>
          </a:p>
          <a:p>
            <a:pPr marL="285750" indent="-285750">
              <a:buFont typeface="Arial" panose="020B0604020202020204" pitchFamily="34" charset="0"/>
              <a:buChar char="•"/>
            </a:pPr>
            <a:r>
              <a:rPr lang="en-US" sz="2400" dirty="0">
                <a:solidFill>
                  <a:srgbClr val="002060"/>
                </a:solidFill>
              </a:rPr>
              <a:t>The combination of multiple measurements at the FP2 site </a:t>
            </a:r>
            <a:r>
              <a:rPr lang="en-US" sz="2400" dirty="0" smtClean="0">
                <a:solidFill>
                  <a:srgbClr val="002060"/>
                </a:solidFill>
              </a:rPr>
              <a:t>is  </a:t>
            </a:r>
            <a:r>
              <a:rPr lang="en-US" sz="2400" dirty="0">
                <a:solidFill>
                  <a:srgbClr val="002060"/>
                </a:solidFill>
              </a:rPr>
              <a:t>beneficial for obtaining a complete picture of BL and LLJ development. </a:t>
            </a:r>
          </a:p>
          <a:p>
            <a:pPr marL="285750" indent="-285750">
              <a:buFont typeface="Arial" panose="020B0604020202020204" pitchFamily="34" charset="0"/>
              <a:buChar char="•"/>
            </a:pPr>
            <a:r>
              <a:rPr lang="en-US" sz="2400" dirty="0" smtClean="0">
                <a:solidFill>
                  <a:srgbClr val="002060"/>
                </a:solidFill>
              </a:rPr>
              <a:t>LLJ </a:t>
            </a:r>
            <a:r>
              <a:rPr lang="en-US" sz="2400" dirty="0" smtClean="0">
                <a:solidFill>
                  <a:srgbClr val="002060"/>
                </a:solidFill>
              </a:rPr>
              <a:t>tends</a:t>
            </a:r>
            <a:r>
              <a:rPr lang="en-US" sz="2400" dirty="0" smtClean="0">
                <a:solidFill>
                  <a:srgbClr val="002060"/>
                </a:solidFill>
              </a:rPr>
              <a:t> </a:t>
            </a:r>
            <a:r>
              <a:rPr lang="en-US" sz="2400" dirty="0" smtClean="0">
                <a:solidFill>
                  <a:srgbClr val="002060"/>
                </a:solidFill>
              </a:rPr>
              <a:t>to develop on nights with weak surface layer inversion.</a:t>
            </a:r>
          </a:p>
          <a:p>
            <a:pPr marL="285750" indent="-285750">
              <a:buFont typeface="Arial" panose="020B0604020202020204" pitchFamily="34" charset="0"/>
              <a:buChar char="•"/>
            </a:pPr>
            <a:r>
              <a:rPr lang="en-US" sz="2400" dirty="0" smtClean="0">
                <a:solidFill>
                  <a:srgbClr val="002060"/>
                </a:solidFill>
              </a:rPr>
              <a:t>The surface layer wind and in the upper level close to the jet core have nearly opposite trend in the evening development. </a:t>
            </a:r>
          </a:p>
          <a:p>
            <a:pPr marL="285750" indent="-285750">
              <a:buFont typeface="Arial" panose="020B0604020202020204" pitchFamily="34" charset="0"/>
              <a:buChar char="•"/>
            </a:pPr>
            <a:r>
              <a:rPr lang="en-US" sz="2400" dirty="0" smtClean="0">
                <a:solidFill>
                  <a:srgbClr val="002060"/>
                </a:solidFill>
              </a:rPr>
              <a:t>The development of the LLJ above enhances surface flux exchanges. </a:t>
            </a:r>
          </a:p>
          <a:p>
            <a:pPr marL="285750" indent="-285750">
              <a:buFont typeface="Arial" panose="020B0604020202020204" pitchFamily="34" charset="0"/>
              <a:buChar char="•"/>
            </a:pPr>
            <a:r>
              <a:rPr lang="en-US" sz="2400" dirty="0" smtClean="0">
                <a:solidFill>
                  <a:srgbClr val="002060"/>
                </a:solidFill>
              </a:rPr>
              <a:t>The tethered balloon measurements revealed rapid boundary layer </a:t>
            </a:r>
            <a:r>
              <a:rPr lang="en-US" sz="2400" dirty="0" smtClean="0">
                <a:solidFill>
                  <a:srgbClr val="002060"/>
                </a:solidFill>
              </a:rPr>
              <a:t>temperature decrease and relative humidity increase </a:t>
            </a:r>
            <a:r>
              <a:rPr lang="en-US" sz="2400" dirty="0" smtClean="0">
                <a:solidFill>
                  <a:srgbClr val="002060"/>
                </a:solidFill>
              </a:rPr>
              <a:t>during the nocturnal wind development.  </a:t>
            </a:r>
          </a:p>
        </p:txBody>
      </p:sp>
    </p:spTree>
    <p:extLst>
      <p:ext uri="{BB962C8B-B14F-4D97-AF65-F5344CB8AC3E}">
        <p14:creationId xmlns:p14="http://schemas.microsoft.com/office/powerpoint/2010/main" val="2736678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09" r="7657" b="4858"/>
          <a:stretch/>
        </p:blipFill>
        <p:spPr bwMode="auto">
          <a:xfrm>
            <a:off x="4777383" y="3071027"/>
            <a:ext cx="3769404" cy="3671733"/>
          </a:xfrm>
          <a:prstGeom prst="rect">
            <a:avLst/>
          </a:prstGeom>
          <a:solidFill>
            <a:schemeClr val="accent1"/>
          </a:solidFill>
          <a:ln w="9525">
            <a:solidFill>
              <a:schemeClr val="tx1"/>
            </a:solidFill>
            <a:miter lim="800000"/>
            <a:headEnd/>
            <a:tailEnd/>
          </a:ln>
          <a:extLst/>
        </p:spPr>
      </p:pic>
      <p:sp>
        <p:nvSpPr>
          <p:cNvPr id="11" name="Oval 10"/>
          <p:cNvSpPr/>
          <p:nvPr/>
        </p:nvSpPr>
        <p:spPr>
          <a:xfrm>
            <a:off x="5877374" y="4811811"/>
            <a:ext cx="80098" cy="134287"/>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5817213" y="4418345"/>
            <a:ext cx="1975739" cy="307777"/>
          </a:xfrm>
          <a:prstGeom prst="rect">
            <a:avLst/>
          </a:prstGeom>
          <a:noFill/>
        </p:spPr>
        <p:txBody>
          <a:bodyPr wrap="square" rtlCol="0">
            <a:spAutoFit/>
          </a:bodyPr>
          <a:lstStyle/>
          <a:p>
            <a:r>
              <a:rPr lang="en-US" sz="1400" dirty="0" smtClean="0">
                <a:solidFill>
                  <a:srgbClr val="002060"/>
                </a:solidFill>
              </a:rPr>
              <a:t>16 m Main Tower </a:t>
            </a:r>
            <a:endParaRPr lang="en-US" sz="1400" dirty="0">
              <a:solidFill>
                <a:srgbClr val="002060"/>
              </a:solidFill>
            </a:endParaRPr>
          </a:p>
        </p:txBody>
      </p:sp>
      <p:sp>
        <p:nvSpPr>
          <p:cNvPr id="13" name="Oval 12"/>
          <p:cNvSpPr/>
          <p:nvPr/>
        </p:nvSpPr>
        <p:spPr>
          <a:xfrm>
            <a:off x="6082439" y="4883431"/>
            <a:ext cx="64078" cy="66494"/>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6109138" y="4994255"/>
            <a:ext cx="64078" cy="6649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119112" y="4729542"/>
            <a:ext cx="1285095" cy="307777"/>
          </a:xfrm>
          <a:prstGeom prst="rect">
            <a:avLst/>
          </a:prstGeom>
          <a:noFill/>
        </p:spPr>
        <p:txBody>
          <a:bodyPr wrap="none" rtlCol="0">
            <a:spAutoFit/>
          </a:bodyPr>
          <a:lstStyle/>
          <a:p>
            <a:r>
              <a:rPr lang="en-US" sz="1400" dirty="0" smtClean="0">
                <a:solidFill>
                  <a:srgbClr val="002060"/>
                </a:solidFill>
              </a:rPr>
              <a:t>6 m flux tower</a:t>
            </a:r>
            <a:endParaRPr lang="en-US" sz="1400" dirty="0">
              <a:solidFill>
                <a:srgbClr val="002060"/>
              </a:solidFill>
            </a:endParaRPr>
          </a:p>
        </p:txBody>
      </p:sp>
      <p:sp>
        <p:nvSpPr>
          <p:cNvPr id="16" name="TextBox 15"/>
          <p:cNvSpPr txBox="1"/>
          <p:nvPr/>
        </p:nvSpPr>
        <p:spPr>
          <a:xfrm>
            <a:off x="6152895" y="4938652"/>
            <a:ext cx="1392625" cy="307777"/>
          </a:xfrm>
          <a:prstGeom prst="rect">
            <a:avLst/>
          </a:prstGeom>
          <a:noFill/>
        </p:spPr>
        <p:txBody>
          <a:bodyPr wrap="none" rtlCol="0">
            <a:spAutoFit/>
          </a:bodyPr>
          <a:lstStyle/>
          <a:p>
            <a:r>
              <a:rPr lang="en-US" sz="1400" dirty="0" smtClean="0">
                <a:solidFill>
                  <a:srgbClr val="002060"/>
                </a:solidFill>
              </a:rPr>
              <a:t>3 m scalar tower</a:t>
            </a:r>
            <a:endParaRPr lang="en-US" sz="1400" dirty="0">
              <a:solidFill>
                <a:srgbClr val="002060"/>
              </a:solidFill>
            </a:endParaRPr>
          </a:p>
        </p:txBody>
      </p:sp>
      <p:sp>
        <p:nvSpPr>
          <p:cNvPr id="17" name="Oval 16"/>
          <p:cNvSpPr/>
          <p:nvPr/>
        </p:nvSpPr>
        <p:spPr>
          <a:xfrm>
            <a:off x="6560734" y="6222242"/>
            <a:ext cx="189184" cy="16623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6537874" y="5915944"/>
            <a:ext cx="1722587" cy="307777"/>
          </a:xfrm>
          <a:prstGeom prst="rect">
            <a:avLst/>
          </a:prstGeom>
          <a:noFill/>
        </p:spPr>
        <p:txBody>
          <a:bodyPr wrap="none" rtlCol="0">
            <a:spAutoFit/>
          </a:bodyPr>
          <a:lstStyle/>
          <a:p>
            <a:r>
              <a:rPr lang="en-US" sz="1400" dirty="0" smtClean="0">
                <a:solidFill>
                  <a:srgbClr val="002060"/>
                </a:solidFill>
              </a:rPr>
              <a:t>Tethered balloon ops</a:t>
            </a:r>
            <a:endParaRPr lang="en-US" sz="1400" dirty="0">
              <a:solidFill>
                <a:srgbClr val="002060"/>
              </a:solidFill>
            </a:endParaRPr>
          </a:p>
        </p:txBody>
      </p:sp>
      <p:sp>
        <p:nvSpPr>
          <p:cNvPr id="20" name="TextBox 19"/>
          <p:cNvSpPr txBox="1"/>
          <p:nvPr/>
        </p:nvSpPr>
        <p:spPr>
          <a:xfrm>
            <a:off x="5003603" y="4531973"/>
            <a:ext cx="694998" cy="307777"/>
          </a:xfrm>
          <a:prstGeom prst="rect">
            <a:avLst/>
          </a:prstGeom>
          <a:noFill/>
        </p:spPr>
        <p:txBody>
          <a:bodyPr wrap="none" rtlCol="0">
            <a:spAutoFit/>
          </a:bodyPr>
          <a:lstStyle/>
          <a:p>
            <a:r>
              <a:rPr lang="en-US" sz="1400" dirty="0" smtClean="0">
                <a:solidFill>
                  <a:srgbClr val="002060"/>
                </a:solidFill>
              </a:rPr>
              <a:t>SODAR</a:t>
            </a:r>
            <a:endParaRPr lang="en-US" sz="1400" dirty="0">
              <a:solidFill>
                <a:srgbClr val="002060"/>
              </a:solidFill>
            </a:endParaRPr>
          </a:p>
        </p:txBody>
      </p:sp>
      <p:sp>
        <p:nvSpPr>
          <p:cNvPr id="19" name="Regular Pentagon 18"/>
          <p:cNvSpPr/>
          <p:nvPr/>
        </p:nvSpPr>
        <p:spPr>
          <a:xfrm>
            <a:off x="5628553" y="4781533"/>
            <a:ext cx="53398" cy="55412"/>
          </a:xfrm>
          <a:prstGeom prst="pentagon">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5615546" y="4906894"/>
            <a:ext cx="32038" cy="33246"/>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5003603" y="4994255"/>
            <a:ext cx="991297" cy="307777"/>
          </a:xfrm>
          <a:prstGeom prst="rect">
            <a:avLst/>
          </a:prstGeom>
          <a:noFill/>
        </p:spPr>
        <p:txBody>
          <a:bodyPr wrap="none" rtlCol="0">
            <a:spAutoFit/>
          </a:bodyPr>
          <a:lstStyle/>
          <a:p>
            <a:r>
              <a:rPr lang="en-US" sz="1400" dirty="0" smtClean="0">
                <a:solidFill>
                  <a:srgbClr val="002060"/>
                </a:solidFill>
              </a:rPr>
              <a:t>Ceilometer</a:t>
            </a:r>
            <a:endParaRPr lang="en-US" sz="1400" dirty="0">
              <a:solidFill>
                <a:srgbClr val="002060"/>
              </a:solidFill>
            </a:endParaRPr>
          </a:p>
        </p:txBody>
      </p:sp>
      <p:sp>
        <p:nvSpPr>
          <p:cNvPr id="23" name="TextBox 22"/>
          <p:cNvSpPr txBox="1"/>
          <p:nvPr/>
        </p:nvSpPr>
        <p:spPr>
          <a:xfrm>
            <a:off x="4903315" y="3787897"/>
            <a:ext cx="1503873" cy="307777"/>
          </a:xfrm>
          <a:prstGeom prst="rect">
            <a:avLst/>
          </a:prstGeom>
          <a:noFill/>
        </p:spPr>
        <p:txBody>
          <a:bodyPr wrap="none" rtlCol="0">
            <a:spAutoFit/>
          </a:bodyPr>
          <a:lstStyle/>
          <a:p>
            <a:r>
              <a:rPr lang="en-US" sz="1400" dirty="0" smtClean="0">
                <a:solidFill>
                  <a:srgbClr val="FFC000"/>
                </a:solidFill>
              </a:rPr>
              <a:t>NASA/USMBC site</a:t>
            </a:r>
            <a:endParaRPr lang="en-US" sz="1400" dirty="0">
              <a:solidFill>
                <a:srgbClr val="FFC000"/>
              </a:solidFill>
            </a:endParaRPr>
          </a:p>
        </p:txBody>
      </p:sp>
      <p:sp>
        <p:nvSpPr>
          <p:cNvPr id="24" name="Rectangle 23"/>
          <p:cNvSpPr/>
          <p:nvPr/>
        </p:nvSpPr>
        <p:spPr>
          <a:xfrm>
            <a:off x="5254766" y="4227415"/>
            <a:ext cx="266992" cy="16623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35" y="304800"/>
            <a:ext cx="3683865" cy="257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0624" y="423073"/>
            <a:ext cx="3769404" cy="2458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2349068" y="2209800"/>
            <a:ext cx="2421556" cy="6715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349067" y="423073"/>
            <a:ext cx="2421557" cy="17867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453777" y="1580356"/>
            <a:ext cx="1086251" cy="1503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770624" y="1593057"/>
            <a:ext cx="2696976" cy="14903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62" name="TextBox 2061"/>
          <p:cNvSpPr txBox="1"/>
          <p:nvPr/>
        </p:nvSpPr>
        <p:spPr>
          <a:xfrm>
            <a:off x="228600" y="3505200"/>
            <a:ext cx="4343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prstClr val="black"/>
                </a:solidFill>
              </a:rPr>
              <a:t>Greensburg KS is at the south west corner of the PECAN domain</a:t>
            </a:r>
          </a:p>
          <a:p>
            <a:pPr marL="285750" indent="-285750">
              <a:buFont typeface="Arial" panose="020B0604020202020204" pitchFamily="34" charset="0"/>
              <a:buChar char="•"/>
            </a:pPr>
            <a:r>
              <a:rPr lang="en-US" dirty="0" smtClean="0">
                <a:solidFill>
                  <a:prstClr val="black"/>
                </a:solidFill>
              </a:rPr>
              <a:t>FP2 site is on the east edge of the City of Greensburg and is well exposed to ambient environment away from the city for most wind directions.</a:t>
            </a:r>
          </a:p>
          <a:p>
            <a:pPr marL="285750" indent="-285750">
              <a:buFont typeface="Arial" panose="020B0604020202020204" pitchFamily="34" charset="0"/>
              <a:buChar char="•"/>
            </a:pPr>
            <a:r>
              <a:rPr lang="en-US" dirty="0" smtClean="0">
                <a:solidFill>
                  <a:prstClr val="black"/>
                </a:solidFill>
              </a:rPr>
              <a:t>NPS towers are at a </a:t>
            </a:r>
          </a:p>
          <a:p>
            <a:r>
              <a:rPr lang="en-US" dirty="0" smtClean="0">
                <a:solidFill>
                  <a:prstClr val="black"/>
                </a:solidFill>
              </a:rPr>
              <a:t>     location with tall grass.</a:t>
            </a:r>
            <a:endParaRPr lang="en-US" dirty="0">
              <a:solidFill>
                <a:prstClr val="black"/>
              </a:solidFill>
            </a:endParaRPr>
          </a:p>
        </p:txBody>
      </p:sp>
      <p:pic>
        <p:nvPicPr>
          <p:cNvPr id="47" name="Picture 6" descr="C:\00A_Research_Projects\PECAN\pictures\fieldWork\IMG_65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136900" y="5245100"/>
            <a:ext cx="1727200" cy="1295400"/>
          </a:xfrm>
          <a:prstGeom prst="rect">
            <a:avLst/>
          </a:prstGeom>
          <a:noFill/>
          <a:extLst>
            <a:ext uri="{909E8E84-426E-40DD-AFC4-6F175D3DCCD1}">
              <a14:hiddenFill xmlns:a14="http://schemas.microsoft.com/office/drawing/2010/main">
                <a:solidFill>
                  <a:srgbClr val="FFFFFF"/>
                </a:solidFill>
              </a14:hiddenFill>
            </a:ext>
          </a:extLst>
        </p:spPr>
      </p:pic>
      <p:cxnSp>
        <p:nvCxnSpPr>
          <p:cNvPr id="2064" name="Straight Arrow Connector 2063"/>
          <p:cNvCxnSpPr>
            <a:endCxn id="11" idx="0"/>
          </p:cNvCxnSpPr>
          <p:nvPr/>
        </p:nvCxnSpPr>
        <p:spPr>
          <a:xfrm flipH="1">
            <a:off x="5917423" y="4659362"/>
            <a:ext cx="77477" cy="152449"/>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56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1588" y="661010"/>
            <a:ext cx="1812682" cy="2133600"/>
            <a:chOff x="151010" y="14320354"/>
            <a:chExt cx="2837242" cy="3657600"/>
          </a:xfrm>
        </p:grpSpPr>
        <p:pic>
          <p:nvPicPr>
            <p:cNvPr id="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10" y="14320354"/>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96651" y="14494906"/>
              <a:ext cx="1691601" cy="1002471"/>
            </a:xfrm>
            <a:prstGeom prst="rect">
              <a:avLst/>
            </a:prstGeom>
            <a:noFill/>
          </p:spPr>
          <p:txBody>
            <a:bodyPr wrap="none" rtlCol="0">
              <a:spAutoFit/>
            </a:bodyPr>
            <a:lstStyle/>
            <a:p>
              <a:pPr algn="ctr">
                <a:spcBef>
                  <a:spcPts val="0"/>
                </a:spcBef>
              </a:pPr>
              <a:r>
                <a:rPr lang="en-US" sz="1600" dirty="0" smtClean="0">
                  <a:solidFill>
                    <a:srgbClr val="FF0000"/>
                  </a:solidFill>
                </a:rPr>
                <a:t>16-m main</a:t>
              </a:r>
            </a:p>
            <a:p>
              <a:pPr algn="ctr">
                <a:spcBef>
                  <a:spcPts val="0"/>
                </a:spcBef>
              </a:pPr>
              <a:r>
                <a:rPr lang="en-US" sz="1600" dirty="0" smtClean="0">
                  <a:solidFill>
                    <a:srgbClr val="FF0000"/>
                  </a:solidFill>
                </a:rPr>
                <a:t>mast</a:t>
              </a:r>
              <a:endParaRPr lang="en-US" sz="1600" dirty="0">
                <a:solidFill>
                  <a:srgbClr val="FF0000"/>
                </a:solidFill>
              </a:endParaRPr>
            </a:p>
          </p:txBody>
        </p:sp>
      </p:grpSp>
      <p:pic>
        <p:nvPicPr>
          <p:cNvPr id="1027" name="Picture 3" descr="C:\00A_Research_Projects\PECAN\pictures\fieldWork\IMG_65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269218" y="3696967"/>
            <a:ext cx="2794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00A_Research_Projects\PECAN\pictures\fieldWork\IMG_66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776208" y="4304257"/>
            <a:ext cx="2483135" cy="18623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00A_Research_Projects\PECAN\pictures\fieldWork\IMG_65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625260" y="3997109"/>
            <a:ext cx="2621924" cy="196644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00A_Research_Projects\PECAN\pictures\fieldWork\IMG_666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3046" t="26458" r="3516" b="31875"/>
          <a:stretch/>
        </p:blipFill>
        <p:spPr bwMode="auto">
          <a:xfrm rot="5400000">
            <a:off x="2783681" y="230004"/>
            <a:ext cx="2586038" cy="34480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00A_Research_Projects\PECAN\pictures\fieldWork\IMG_68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304522" y="1016610"/>
            <a:ext cx="2844800" cy="21336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4953000" y="2416062"/>
            <a:ext cx="1707122" cy="10897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953000" y="661010"/>
            <a:ext cx="1707122" cy="17550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4" name="Picture 10" descr="C:\00A_Research_Projects\PECAN\pictures\fieldWork\IMG_650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64915" y="3502139"/>
            <a:ext cx="2899056" cy="21742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434754" y="885942"/>
            <a:ext cx="1109599" cy="338554"/>
          </a:xfrm>
          <a:prstGeom prst="rect">
            <a:avLst/>
          </a:prstGeom>
          <a:noFill/>
        </p:spPr>
        <p:txBody>
          <a:bodyPr wrap="none" rtlCol="0">
            <a:spAutoFit/>
          </a:bodyPr>
          <a:lstStyle/>
          <a:p>
            <a:r>
              <a:rPr lang="en-US" sz="1600" dirty="0" smtClean="0">
                <a:solidFill>
                  <a:srgbClr val="FF0000"/>
                </a:solidFill>
              </a:rPr>
              <a:t>6-m tripod</a:t>
            </a:r>
            <a:endParaRPr lang="en-US" sz="1600" dirty="0">
              <a:solidFill>
                <a:srgbClr val="FF0000"/>
              </a:solidFill>
            </a:endParaRPr>
          </a:p>
        </p:txBody>
      </p:sp>
      <p:sp>
        <p:nvSpPr>
          <p:cNvPr id="24" name="TextBox 23"/>
          <p:cNvSpPr txBox="1"/>
          <p:nvPr/>
        </p:nvSpPr>
        <p:spPr>
          <a:xfrm>
            <a:off x="3886200" y="1558533"/>
            <a:ext cx="1598386" cy="338554"/>
          </a:xfrm>
          <a:prstGeom prst="rect">
            <a:avLst/>
          </a:prstGeom>
          <a:noFill/>
        </p:spPr>
        <p:txBody>
          <a:bodyPr wrap="none" rtlCol="0">
            <a:spAutoFit/>
          </a:bodyPr>
          <a:lstStyle/>
          <a:p>
            <a:r>
              <a:rPr lang="en-US" sz="1600" dirty="0" smtClean="0">
                <a:solidFill>
                  <a:srgbClr val="FF0000"/>
                </a:solidFill>
              </a:rPr>
              <a:t>3-m scalar tripod</a:t>
            </a:r>
            <a:endParaRPr lang="en-US" sz="1600" dirty="0">
              <a:solidFill>
                <a:srgbClr val="FF0000"/>
              </a:solidFill>
            </a:endParaRPr>
          </a:p>
        </p:txBody>
      </p:sp>
      <p:sp>
        <p:nvSpPr>
          <p:cNvPr id="25" name="TextBox 24"/>
          <p:cNvSpPr txBox="1"/>
          <p:nvPr/>
        </p:nvSpPr>
        <p:spPr>
          <a:xfrm>
            <a:off x="6698222" y="970378"/>
            <a:ext cx="1478482" cy="338554"/>
          </a:xfrm>
          <a:prstGeom prst="rect">
            <a:avLst/>
          </a:prstGeom>
          <a:noFill/>
        </p:spPr>
        <p:txBody>
          <a:bodyPr wrap="none" rtlCol="0">
            <a:spAutoFit/>
          </a:bodyPr>
          <a:lstStyle/>
          <a:p>
            <a:r>
              <a:rPr lang="en-US" sz="1600" dirty="0" smtClean="0">
                <a:solidFill>
                  <a:srgbClr val="FF0000"/>
                </a:solidFill>
              </a:rPr>
              <a:t>Aspirated T/RH </a:t>
            </a:r>
            <a:endParaRPr lang="en-US" sz="1600" dirty="0">
              <a:solidFill>
                <a:srgbClr val="FF0000"/>
              </a:solidFill>
            </a:endParaRPr>
          </a:p>
        </p:txBody>
      </p:sp>
      <p:sp>
        <p:nvSpPr>
          <p:cNvPr id="26" name="TextBox 25"/>
          <p:cNvSpPr txBox="1"/>
          <p:nvPr/>
        </p:nvSpPr>
        <p:spPr>
          <a:xfrm>
            <a:off x="1682590" y="4004846"/>
            <a:ext cx="679610" cy="338554"/>
          </a:xfrm>
          <a:prstGeom prst="rect">
            <a:avLst/>
          </a:prstGeom>
          <a:noFill/>
        </p:spPr>
        <p:txBody>
          <a:bodyPr wrap="none" rtlCol="0">
            <a:spAutoFit/>
          </a:bodyPr>
          <a:lstStyle/>
          <a:p>
            <a:r>
              <a:rPr lang="en-US" sz="1600" dirty="0" smtClean="0">
                <a:solidFill>
                  <a:srgbClr val="FF0000"/>
                </a:solidFill>
              </a:rPr>
              <a:t>Office</a:t>
            </a:r>
            <a:endParaRPr lang="en-US" sz="1600" dirty="0">
              <a:solidFill>
                <a:srgbClr val="FF0000"/>
              </a:solidFill>
            </a:endParaRPr>
          </a:p>
        </p:txBody>
      </p:sp>
      <p:sp>
        <p:nvSpPr>
          <p:cNvPr id="27" name="TextBox 26"/>
          <p:cNvSpPr txBox="1"/>
          <p:nvPr/>
        </p:nvSpPr>
        <p:spPr>
          <a:xfrm>
            <a:off x="266707" y="3505200"/>
            <a:ext cx="801181" cy="338554"/>
          </a:xfrm>
          <a:prstGeom prst="rect">
            <a:avLst/>
          </a:prstGeom>
          <a:noFill/>
        </p:spPr>
        <p:txBody>
          <a:bodyPr wrap="none" rtlCol="0">
            <a:spAutoFit/>
          </a:bodyPr>
          <a:lstStyle/>
          <a:p>
            <a:r>
              <a:rPr lang="en-US" sz="1600" dirty="0" smtClean="0">
                <a:solidFill>
                  <a:srgbClr val="FF0000"/>
                </a:solidFill>
              </a:rPr>
              <a:t>storage</a:t>
            </a:r>
            <a:endParaRPr lang="en-US" sz="1600" dirty="0">
              <a:solidFill>
                <a:srgbClr val="FF0000"/>
              </a:solidFill>
            </a:endParaRPr>
          </a:p>
        </p:txBody>
      </p:sp>
      <p:sp>
        <p:nvSpPr>
          <p:cNvPr id="28" name="TextBox 27"/>
          <p:cNvSpPr txBox="1"/>
          <p:nvPr/>
        </p:nvSpPr>
        <p:spPr>
          <a:xfrm>
            <a:off x="3648256" y="5172074"/>
            <a:ext cx="769954" cy="338554"/>
          </a:xfrm>
          <a:prstGeom prst="rect">
            <a:avLst/>
          </a:prstGeom>
          <a:noFill/>
        </p:spPr>
        <p:txBody>
          <a:bodyPr wrap="none" rtlCol="0">
            <a:spAutoFit/>
          </a:bodyPr>
          <a:lstStyle/>
          <a:p>
            <a:r>
              <a:rPr lang="en-US" sz="1600" dirty="0" smtClean="0">
                <a:solidFill>
                  <a:srgbClr val="FF0000"/>
                </a:solidFill>
              </a:rPr>
              <a:t>SODAR</a:t>
            </a:r>
            <a:endParaRPr lang="en-US" sz="1600" dirty="0">
              <a:solidFill>
                <a:srgbClr val="FF0000"/>
              </a:solidFill>
            </a:endParaRPr>
          </a:p>
        </p:txBody>
      </p:sp>
      <p:sp>
        <p:nvSpPr>
          <p:cNvPr id="29" name="TextBox 28"/>
          <p:cNvSpPr txBox="1"/>
          <p:nvPr/>
        </p:nvSpPr>
        <p:spPr>
          <a:xfrm>
            <a:off x="5038726" y="3718615"/>
            <a:ext cx="1636738" cy="584775"/>
          </a:xfrm>
          <a:prstGeom prst="rect">
            <a:avLst/>
          </a:prstGeom>
          <a:noFill/>
        </p:spPr>
        <p:txBody>
          <a:bodyPr wrap="square" rtlCol="0">
            <a:spAutoFit/>
          </a:bodyPr>
          <a:lstStyle/>
          <a:p>
            <a:r>
              <a:rPr lang="en-US" sz="1600" dirty="0" smtClean="0">
                <a:solidFill>
                  <a:srgbClr val="FF0000"/>
                </a:solidFill>
              </a:rPr>
              <a:t>Tethersonde calibration</a:t>
            </a:r>
            <a:endParaRPr lang="en-US" sz="1600" dirty="0">
              <a:solidFill>
                <a:srgbClr val="FF0000"/>
              </a:solidFill>
            </a:endParaRPr>
          </a:p>
        </p:txBody>
      </p:sp>
      <p:sp>
        <p:nvSpPr>
          <p:cNvPr id="30" name="TextBox 29"/>
          <p:cNvSpPr txBox="1"/>
          <p:nvPr/>
        </p:nvSpPr>
        <p:spPr>
          <a:xfrm>
            <a:off x="7507262" y="4051012"/>
            <a:ext cx="1636738" cy="830997"/>
          </a:xfrm>
          <a:prstGeom prst="rect">
            <a:avLst/>
          </a:prstGeom>
          <a:noFill/>
        </p:spPr>
        <p:txBody>
          <a:bodyPr wrap="square" rtlCol="0">
            <a:spAutoFit/>
          </a:bodyPr>
          <a:lstStyle/>
          <a:p>
            <a:r>
              <a:rPr lang="en-US" sz="1600" dirty="0" smtClean="0">
                <a:solidFill>
                  <a:srgbClr val="FF0000"/>
                </a:solidFill>
              </a:rPr>
              <a:t>Tethered balloon and mooring trailer</a:t>
            </a:r>
            <a:endParaRPr lang="en-US" sz="1600" dirty="0">
              <a:solidFill>
                <a:srgbClr val="FF0000"/>
              </a:solidFill>
            </a:endParaRPr>
          </a:p>
        </p:txBody>
      </p:sp>
      <p:sp>
        <p:nvSpPr>
          <p:cNvPr id="32" name="TextBox 31"/>
          <p:cNvSpPr txBox="1"/>
          <p:nvPr/>
        </p:nvSpPr>
        <p:spPr>
          <a:xfrm>
            <a:off x="6708069" y="623132"/>
            <a:ext cx="1598386" cy="338554"/>
          </a:xfrm>
          <a:prstGeom prst="rect">
            <a:avLst/>
          </a:prstGeom>
          <a:noFill/>
        </p:spPr>
        <p:txBody>
          <a:bodyPr wrap="none" rtlCol="0">
            <a:spAutoFit/>
          </a:bodyPr>
          <a:lstStyle/>
          <a:p>
            <a:r>
              <a:rPr lang="en-US" sz="1600" dirty="0" smtClean="0">
                <a:solidFill>
                  <a:srgbClr val="FF0000"/>
                </a:solidFill>
              </a:rPr>
              <a:t>3-m scalar tripod</a:t>
            </a:r>
            <a:endParaRPr lang="en-US" sz="1600" dirty="0">
              <a:solidFill>
                <a:srgbClr val="FF0000"/>
              </a:solidFill>
            </a:endParaRPr>
          </a:p>
        </p:txBody>
      </p:sp>
      <p:sp>
        <p:nvSpPr>
          <p:cNvPr id="31" name="TextBox 30"/>
          <p:cNvSpPr txBox="1"/>
          <p:nvPr/>
        </p:nvSpPr>
        <p:spPr>
          <a:xfrm>
            <a:off x="0" y="6443246"/>
            <a:ext cx="7211911" cy="338554"/>
          </a:xfrm>
          <a:prstGeom prst="rect">
            <a:avLst/>
          </a:prstGeom>
          <a:noFill/>
        </p:spPr>
        <p:txBody>
          <a:bodyPr wrap="none" rtlCol="0">
            <a:spAutoFit/>
          </a:bodyPr>
          <a:lstStyle/>
          <a:p>
            <a:r>
              <a:rPr lang="en-US" sz="1600" dirty="0" smtClean="0">
                <a:solidFill>
                  <a:srgbClr val="FF0000"/>
                </a:solidFill>
              </a:rPr>
              <a:t>Rawinsonde launches by </a:t>
            </a:r>
            <a:r>
              <a:rPr lang="en-US" sz="1600" dirty="0">
                <a:solidFill>
                  <a:srgbClr val="FF0000"/>
                </a:solidFill>
              </a:rPr>
              <a:t>UMBC </a:t>
            </a:r>
            <a:r>
              <a:rPr lang="en-US" sz="1600" dirty="0" smtClean="0">
                <a:solidFill>
                  <a:srgbClr val="FF0000"/>
                </a:solidFill>
              </a:rPr>
              <a:t>(University </a:t>
            </a:r>
            <a:r>
              <a:rPr lang="en-US" sz="1600" dirty="0">
                <a:solidFill>
                  <a:srgbClr val="FF0000"/>
                </a:solidFill>
              </a:rPr>
              <a:t>of Maryland, Baltimore </a:t>
            </a:r>
            <a:r>
              <a:rPr lang="en-US" sz="1600" dirty="0" smtClean="0">
                <a:solidFill>
                  <a:srgbClr val="FF0000"/>
                </a:solidFill>
              </a:rPr>
              <a:t>County) and NPS </a:t>
            </a:r>
            <a:endParaRPr lang="en-US" sz="1600" dirty="0">
              <a:solidFill>
                <a:srgbClr val="FF0000"/>
              </a:solidFill>
            </a:endParaRPr>
          </a:p>
        </p:txBody>
      </p:sp>
      <p:sp>
        <p:nvSpPr>
          <p:cNvPr id="5" name="TextBox 4"/>
          <p:cNvSpPr txBox="1"/>
          <p:nvPr/>
        </p:nvSpPr>
        <p:spPr>
          <a:xfrm>
            <a:off x="1806840" y="87765"/>
            <a:ext cx="5974392" cy="523220"/>
          </a:xfrm>
          <a:prstGeom prst="rect">
            <a:avLst/>
          </a:prstGeom>
          <a:noFill/>
        </p:spPr>
        <p:txBody>
          <a:bodyPr wrap="none" rtlCol="0">
            <a:spAutoFit/>
          </a:bodyPr>
          <a:lstStyle/>
          <a:p>
            <a:r>
              <a:rPr lang="en-US" sz="2800" dirty="0" smtClean="0">
                <a:solidFill>
                  <a:srgbClr val="002060"/>
                </a:solidFill>
              </a:rPr>
              <a:t>NPS </a:t>
            </a:r>
            <a:r>
              <a:rPr lang="en-US" sz="2800" dirty="0" smtClean="0">
                <a:solidFill>
                  <a:srgbClr val="002060"/>
                </a:solidFill>
              </a:rPr>
              <a:t>Measurement </a:t>
            </a:r>
            <a:r>
              <a:rPr lang="en-US" sz="2800" dirty="0" smtClean="0">
                <a:solidFill>
                  <a:srgbClr val="002060"/>
                </a:solidFill>
              </a:rPr>
              <a:t>Components at FP2</a:t>
            </a:r>
            <a:endParaRPr lang="en-US" sz="2800" dirty="0">
              <a:solidFill>
                <a:srgbClr val="002060"/>
              </a:solidFill>
            </a:endParaRPr>
          </a:p>
        </p:txBody>
      </p:sp>
    </p:spTree>
    <p:extLst>
      <p:ext uri="{BB962C8B-B14F-4D97-AF65-F5344CB8AC3E}">
        <p14:creationId xmlns:p14="http://schemas.microsoft.com/office/powerpoint/2010/main" val="4156536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00A_Research_Projects\PECAN\pictures\fieldWork\IMG_68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28600" y="1676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00A_Research_Projects\PECAN\pictures\fieldWork\IMG_68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238743" y="28956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00A_Research_Projects\PECAN\pictures\fieldWork\IMG_68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flipV="1">
            <a:off x="5029200" y="190499"/>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4000" y="228599"/>
            <a:ext cx="4646850" cy="584775"/>
          </a:xfrm>
          <a:prstGeom prst="rect">
            <a:avLst/>
          </a:prstGeom>
          <a:noFill/>
        </p:spPr>
        <p:txBody>
          <a:bodyPr wrap="none" rtlCol="0">
            <a:spAutoFit/>
          </a:bodyPr>
          <a:lstStyle/>
          <a:p>
            <a:r>
              <a:rPr lang="en-US" sz="3200" b="1" dirty="0" smtClean="0">
                <a:solidFill>
                  <a:srgbClr val="FF0000"/>
                </a:solidFill>
              </a:rPr>
              <a:t>Dusk and night operations</a:t>
            </a:r>
            <a:endParaRPr lang="en-US" sz="3200" b="1" dirty="0">
              <a:solidFill>
                <a:srgbClr val="FF0000"/>
              </a:solidFill>
            </a:endParaRPr>
          </a:p>
        </p:txBody>
      </p:sp>
    </p:spTree>
    <p:extLst>
      <p:ext uri="{BB962C8B-B14F-4D97-AF65-F5344CB8AC3E}">
        <p14:creationId xmlns:p14="http://schemas.microsoft.com/office/powerpoint/2010/main" val="476453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00" y="1879990"/>
            <a:ext cx="838563" cy="369332"/>
          </a:xfrm>
          <a:prstGeom prst="rect">
            <a:avLst/>
          </a:prstGeom>
          <a:noFill/>
        </p:spPr>
        <p:txBody>
          <a:bodyPr wrap="none" rtlCol="0">
            <a:spAutoFit/>
          </a:bodyPr>
          <a:lstStyle/>
          <a:p>
            <a:r>
              <a:rPr lang="en-US" b="1" dirty="0" smtClean="0">
                <a:solidFill>
                  <a:srgbClr val="FF0000"/>
                </a:solidFill>
              </a:rPr>
              <a:t>LLJ top</a:t>
            </a:r>
            <a:endParaRPr lang="en-US" b="1" dirty="0">
              <a:solidFill>
                <a:srgbClr val="FF0000"/>
              </a:solidFill>
            </a:endParaRPr>
          </a:p>
        </p:txBody>
      </p:sp>
      <p:sp>
        <p:nvSpPr>
          <p:cNvPr id="17" name="TextBox 16"/>
          <p:cNvSpPr txBox="1"/>
          <p:nvPr/>
        </p:nvSpPr>
        <p:spPr>
          <a:xfrm>
            <a:off x="-75005" y="2982858"/>
            <a:ext cx="926857" cy="369332"/>
          </a:xfrm>
          <a:prstGeom prst="rect">
            <a:avLst/>
          </a:prstGeom>
          <a:noFill/>
        </p:spPr>
        <p:txBody>
          <a:bodyPr wrap="none" rtlCol="0">
            <a:spAutoFit/>
          </a:bodyPr>
          <a:lstStyle/>
          <a:p>
            <a:r>
              <a:rPr lang="en-US" b="1" dirty="0" smtClean="0">
                <a:solidFill>
                  <a:srgbClr val="002060"/>
                </a:solidFill>
              </a:rPr>
              <a:t>LLJ core</a:t>
            </a:r>
            <a:endParaRPr lang="en-US" b="1" dirty="0">
              <a:solidFill>
                <a:srgbClr val="002060"/>
              </a:solidFill>
            </a:endParaRPr>
          </a:p>
        </p:txBody>
      </p:sp>
      <p:grpSp>
        <p:nvGrpSpPr>
          <p:cNvPr id="7" name="Group 6"/>
          <p:cNvGrpSpPr/>
          <p:nvPr/>
        </p:nvGrpSpPr>
        <p:grpSpPr>
          <a:xfrm>
            <a:off x="25491" y="395005"/>
            <a:ext cx="9231919" cy="6452040"/>
            <a:chOff x="25491" y="279790"/>
            <a:chExt cx="9231919" cy="6452040"/>
          </a:xfrm>
        </p:grpSpPr>
        <p:pic>
          <p:nvPicPr>
            <p:cNvPr id="1034" name="Picture 10" descr="C:\00A_Research_Projects\PECAN\programs\sondes-all-the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875" y="353143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00A_Research_Projects\PECAN\programs\sondes-all-w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875" y="27979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78615" y="2200040"/>
              <a:ext cx="681152" cy="2688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25491" y="5426060"/>
              <a:ext cx="681152" cy="2688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descr="C:\00A_Research_Projects\PECAN\programs\sondes-all-q.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0210" y="27979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00A_Research_Projects\PECAN\programs\sondes-all-RH.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0210" y="353143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Arrow 15"/>
            <p:cNvSpPr/>
            <p:nvPr/>
          </p:nvSpPr>
          <p:spPr>
            <a:xfrm>
              <a:off x="40210" y="2699305"/>
              <a:ext cx="681152" cy="268835"/>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cxnSp>
          <p:nvCxnSpPr>
            <p:cNvPr id="5" name="Straight Connector 4"/>
            <p:cNvCxnSpPr/>
            <p:nvPr/>
          </p:nvCxnSpPr>
          <p:spPr>
            <a:xfrm>
              <a:off x="851852" y="2334457"/>
              <a:ext cx="7522243"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85247" y="2560403"/>
              <a:ext cx="1299074" cy="369332"/>
            </a:xfrm>
            <a:prstGeom prst="rect">
              <a:avLst/>
            </a:prstGeom>
            <a:noFill/>
          </p:spPr>
          <p:txBody>
            <a:bodyPr wrap="none" rtlCol="0">
              <a:spAutoFit/>
            </a:bodyPr>
            <a:lstStyle/>
            <a:p>
              <a:r>
                <a:rPr lang="en-US" b="1" dirty="0" smtClean="0">
                  <a:solidFill>
                    <a:srgbClr val="FF0000"/>
                  </a:solidFill>
                </a:rPr>
                <a:t>Moist Layer</a:t>
              </a:r>
              <a:endParaRPr lang="en-US" b="1" dirty="0">
                <a:solidFill>
                  <a:srgbClr val="FF0000"/>
                </a:solidFill>
              </a:endParaRPr>
            </a:p>
          </p:txBody>
        </p:sp>
        <p:cxnSp>
          <p:nvCxnSpPr>
            <p:cNvPr id="21" name="Straight Connector 20"/>
            <p:cNvCxnSpPr/>
            <p:nvPr/>
          </p:nvCxnSpPr>
          <p:spPr>
            <a:xfrm>
              <a:off x="759767" y="5570834"/>
              <a:ext cx="7522243"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24717" y="5733300"/>
              <a:ext cx="1226298" cy="369332"/>
            </a:xfrm>
            <a:prstGeom prst="rect">
              <a:avLst/>
            </a:prstGeom>
            <a:noFill/>
          </p:spPr>
          <p:txBody>
            <a:bodyPr wrap="none" rtlCol="0">
              <a:spAutoFit/>
            </a:bodyPr>
            <a:lstStyle/>
            <a:p>
              <a:r>
                <a:rPr lang="en-US" b="1" dirty="0" smtClean="0">
                  <a:solidFill>
                    <a:srgbClr val="FF0000"/>
                  </a:solidFill>
                </a:rPr>
                <a:t>Cool  Layer</a:t>
              </a:r>
              <a:endParaRPr lang="en-US" b="1" dirty="0">
                <a:solidFill>
                  <a:srgbClr val="FF0000"/>
                </a:solidFill>
              </a:endParaRPr>
            </a:p>
          </p:txBody>
        </p:sp>
      </p:grpSp>
      <p:sp>
        <p:nvSpPr>
          <p:cNvPr id="6" name="TextBox 5"/>
          <p:cNvSpPr txBox="1"/>
          <p:nvPr/>
        </p:nvSpPr>
        <p:spPr>
          <a:xfrm>
            <a:off x="357897" y="38373"/>
            <a:ext cx="8400248" cy="400110"/>
          </a:xfrm>
          <a:prstGeom prst="rect">
            <a:avLst/>
          </a:prstGeom>
          <a:noFill/>
        </p:spPr>
        <p:txBody>
          <a:bodyPr wrap="none" rtlCol="0">
            <a:spAutoFit/>
          </a:bodyPr>
          <a:lstStyle/>
          <a:p>
            <a:r>
              <a:rPr lang="en-US" sz="2000" b="1" dirty="0" smtClean="0"/>
              <a:t>General Atmospheric Properties from UMBC/NPS Rawinsonde Measurements</a:t>
            </a:r>
            <a:endParaRPr lang="en-US" sz="2000" b="1" dirty="0"/>
          </a:p>
        </p:txBody>
      </p:sp>
    </p:spTree>
    <p:extLst>
      <p:ext uri="{BB962C8B-B14F-4D97-AF65-F5344CB8AC3E}">
        <p14:creationId xmlns:p14="http://schemas.microsoft.com/office/powerpoint/2010/main" val="3910432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43205" y="407840"/>
            <a:ext cx="8338130" cy="6400800"/>
            <a:chOff x="343205" y="331030"/>
            <a:chExt cx="8338130" cy="6400800"/>
          </a:xfrm>
        </p:grpSpPr>
        <p:pic>
          <p:nvPicPr>
            <p:cNvPr id="1030" name="Picture 6" descr="C:\00A_Research_Projects\PECAN\programs\LeoSphereWind_ws_20150605_201506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205" y="33103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00A_Research_Projects\PECAN\programs\LeoSphereWind_ws_20150708_201507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4135" y="353143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00A_Research_Projects\PECAN\programs\LeoSphereWind_ws_20150627_201507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05" y="353143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00A_Research_Projects\PECAN\programs\LeoSphereWind_ws_20150616_2015062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4135" y="331030"/>
              <a:ext cx="4267200"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88778" y="2968140"/>
              <a:ext cx="6602002" cy="76810"/>
              <a:chOff x="888778" y="2968140"/>
              <a:chExt cx="6602002" cy="76810"/>
            </a:xfrm>
          </p:grpSpPr>
          <p:sp>
            <p:nvSpPr>
              <p:cNvPr id="12" name="Oval 11"/>
              <p:cNvSpPr/>
              <p:nvPr/>
            </p:nvSpPr>
            <p:spPr>
              <a:xfrm>
                <a:off x="888778" y="2971798"/>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57613" y="296814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26448" y="296814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540193" y="296814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11858" y="296814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342288" y="296814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11123" y="296814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187198" y="296814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417628" y="296814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229295" y="296814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196018" y="6194160"/>
              <a:ext cx="6409977" cy="76810"/>
              <a:chOff x="1196018" y="6194160"/>
              <a:chExt cx="6409977" cy="76810"/>
            </a:xfrm>
          </p:grpSpPr>
          <p:sp>
            <p:nvSpPr>
              <p:cNvPr id="21" name="Oval 20"/>
              <p:cNvSpPr/>
              <p:nvPr/>
            </p:nvSpPr>
            <p:spPr>
              <a:xfrm>
                <a:off x="6303883" y="6197818"/>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684275" y="619416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110388" y="619416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96018" y="619416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040928" y="619416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112610" y="619416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385103" y="619416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615533" y="619416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532843" y="6194160"/>
                <a:ext cx="73152" cy="731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extBox 7"/>
          <p:cNvSpPr txBox="1"/>
          <p:nvPr/>
        </p:nvSpPr>
        <p:spPr>
          <a:xfrm>
            <a:off x="2444185" y="10955"/>
            <a:ext cx="3700437" cy="461665"/>
          </a:xfrm>
          <a:prstGeom prst="rect">
            <a:avLst/>
          </a:prstGeom>
          <a:noFill/>
        </p:spPr>
        <p:txBody>
          <a:bodyPr wrap="none" rtlCol="0">
            <a:spAutoFit/>
          </a:bodyPr>
          <a:lstStyle/>
          <a:p>
            <a:r>
              <a:rPr lang="en-US" sz="2400" b="1" dirty="0" smtClean="0"/>
              <a:t>LLJ Observed During PECAN</a:t>
            </a:r>
            <a:endParaRPr lang="en-US" sz="2400" b="1" dirty="0"/>
          </a:p>
        </p:txBody>
      </p:sp>
    </p:spTree>
    <p:extLst>
      <p:ext uri="{BB962C8B-B14F-4D97-AF65-F5344CB8AC3E}">
        <p14:creationId xmlns:p14="http://schemas.microsoft.com/office/powerpoint/2010/main" val="1572480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6840" y="10955"/>
            <a:ext cx="5275868" cy="461665"/>
          </a:xfrm>
          <a:prstGeom prst="rect">
            <a:avLst/>
          </a:prstGeom>
          <a:noFill/>
        </p:spPr>
        <p:txBody>
          <a:bodyPr wrap="none" rtlCol="0">
            <a:spAutoFit/>
          </a:bodyPr>
          <a:lstStyle/>
          <a:p>
            <a:r>
              <a:rPr lang="en-US" sz="2400" b="1" dirty="0" smtClean="0"/>
              <a:t>Blending of Measurements for LLJ study</a:t>
            </a:r>
            <a:endParaRPr lang="en-US" sz="2400" b="1" dirty="0"/>
          </a:p>
        </p:txBody>
      </p:sp>
      <p:grpSp>
        <p:nvGrpSpPr>
          <p:cNvPr id="3" name="Group 2"/>
          <p:cNvGrpSpPr/>
          <p:nvPr/>
        </p:nvGrpSpPr>
        <p:grpSpPr>
          <a:xfrm>
            <a:off x="347450" y="1047890"/>
            <a:ext cx="1812682" cy="2133600"/>
            <a:chOff x="151010" y="14320354"/>
            <a:chExt cx="2837242" cy="365760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10" y="14320354"/>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96651" y="14494906"/>
              <a:ext cx="1691601" cy="1002471"/>
            </a:xfrm>
            <a:prstGeom prst="rect">
              <a:avLst/>
            </a:prstGeom>
            <a:noFill/>
          </p:spPr>
          <p:txBody>
            <a:bodyPr wrap="none" rtlCol="0">
              <a:spAutoFit/>
            </a:bodyPr>
            <a:lstStyle/>
            <a:p>
              <a:pPr algn="ctr">
                <a:spcBef>
                  <a:spcPts val="0"/>
                </a:spcBef>
              </a:pPr>
              <a:r>
                <a:rPr lang="en-US" sz="1600" dirty="0" smtClean="0">
                  <a:solidFill>
                    <a:srgbClr val="FF0000"/>
                  </a:solidFill>
                </a:rPr>
                <a:t>16-m main</a:t>
              </a:r>
            </a:p>
            <a:p>
              <a:pPr algn="ctr">
                <a:spcBef>
                  <a:spcPts val="0"/>
                </a:spcBef>
              </a:pPr>
              <a:r>
                <a:rPr lang="en-US" sz="1600" dirty="0" smtClean="0">
                  <a:solidFill>
                    <a:srgbClr val="FF0000"/>
                  </a:solidFill>
                </a:rPr>
                <a:t>mast</a:t>
              </a:r>
              <a:endParaRPr lang="en-US" sz="1600" dirty="0">
                <a:solidFill>
                  <a:srgbClr val="FF0000"/>
                </a:solidFill>
              </a:endParaRPr>
            </a:p>
          </p:txBody>
        </p:sp>
      </p:grpSp>
      <p:pic>
        <p:nvPicPr>
          <p:cNvPr id="6" name="Picture 3" descr="C:\00A_Research_Projects\PECAN\pictures\fieldWork\IMG_65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294518" y="1317800"/>
            <a:ext cx="2159279" cy="16194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00A_Research_Projects\PECAN\pictures\fieldWork\IMG_68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889050" y="4634574"/>
            <a:ext cx="2134191" cy="16006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996" y="1047890"/>
            <a:ext cx="2127463" cy="2118007"/>
          </a:xfrm>
          <a:prstGeom prst="rect">
            <a:avLst/>
          </a:prstGeom>
        </p:spPr>
      </p:pic>
      <p:sp>
        <p:nvSpPr>
          <p:cNvPr id="9" name="TextBox 8"/>
          <p:cNvSpPr txBox="1"/>
          <p:nvPr/>
        </p:nvSpPr>
        <p:spPr>
          <a:xfrm>
            <a:off x="78615" y="471815"/>
            <a:ext cx="3547831" cy="369332"/>
          </a:xfrm>
          <a:prstGeom prst="rect">
            <a:avLst/>
          </a:prstGeom>
          <a:noFill/>
        </p:spPr>
        <p:txBody>
          <a:bodyPr wrap="none" rtlCol="0">
            <a:spAutoFit/>
          </a:bodyPr>
          <a:lstStyle/>
          <a:p>
            <a:r>
              <a:rPr lang="en-US" b="1" dirty="0" smtClean="0">
                <a:solidFill>
                  <a:srgbClr val="FF0000"/>
                </a:solidFill>
              </a:rPr>
              <a:t>Wind (continuous measurements): </a:t>
            </a:r>
            <a:endParaRPr lang="en-US" b="1" dirty="0">
              <a:solidFill>
                <a:srgbClr val="FF0000"/>
              </a:solidFill>
            </a:endParaRPr>
          </a:p>
        </p:txBody>
      </p:sp>
      <p:sp>
        <p:nvSpPr>
          <p:cNvPr id="10" name="TextBox 9"/>
          <p:cNvSpPr txBox="1"/>
          <p:nvPr/>
        </p:nvSpPr>
        <p:spPr>
          <a:xfrm>
            <a:off x="266894" y="3244334"/>
            <a:ext cx="1827103" cy="338554"/>
          </a:xfrm>
          <a:prstGeom prst="rect">
            <a:avLst/>
          </a:prstGeom>
          <a:noFill/>
        </p:spPr>
        <p:txBody>
          <a:bodyPr wrap="none" rtlCol="0">
            <a:spAutoFit/>
          </a:bodyPr>
          <a:lstStyle/>
          <a:p>
            <a:r>
              <a:rPr lang="en-US" sz="1600" dirty="0" smtClean="0">
                <a:solidFill>
                  <a:srgbClr val="03AD23"/>
                </a:solidFill>
              </a:rPr>
              <a:t>6 levels below 16 m</a:t>
            </a:r>
            <a:endParaRPr lang="en-US" sz="1600" dirty="0">
              <a:solidFill>
                <a:srgbClr val="03AD23"/>
              </a:solidFill>
            </a:endParaRPr>
          </a:p>
        </p:txBody>
      </p:sp>
      <p:sp>
        <p:nvSpPr>
          <p:cNvPr id="11" name="TextBox 10"/>
          <p:cNvSpPr txBox="1"/>
          <p:nvPr/>
        </p:nvSpPr>
        <p:spPr>
          <a:xfrm>
            <a:off x="4456785" y="3229490"/>
            <a:ext cx="2207271" cy="338554"/>
          </a:xfrm>
          <a:prstGeom prst="rect">
            <a:avLst/>
          </a:prstGeom>
          <a:noFill/>
        </p:spPr>
        <p:txBody>
          <a:bodyPr wrap="none" rtlCol="0">
            <a:spAutoFit/>
          </a:bodyPr>
          <a:lstStyle/>
          <a:p>
            <a:r>
              <a:rPr lang="en-US" sz="1600" dirty="0" smtClean="0">
                <a:solidFill>
                  <a:srgbClr val="FF0000"/>
                </a:solidFill>
              </a:rPr>
              <a:t>70 to ~1500 m, </a:t>
            </a:r>
            <a:r>
              <a:rPr lang="el-GR" sz="1600" dirty="0" smtClean="0">
                <a:solidFill>
                  <a:srgbClr val="FF0000"/>
                </a:solidFill>
              </a:rPr>
              <a:t>Δ</a:t>
            </a:r>
            <a:r>
              <a:rPr lang="en-US" sz="1600" dirty="0" smtClean="0">
                <a:solidFill>
                  <a:srgbClr val="FF0000"/>
                </a:solidFill>
              </a:rPr>
              <a:t>z=35 m</a:t>
            </a:r>
            <a:endParaRPr lang="en-US" sz="1600" dirty="0">
              <a:solidFill>
                <a:srgbClr val="FF0000"/>
              </a:solidFill>
            </a:endParaRPr>
          </a:p>
        </p:txBody>
      </p:sp>
      <p:sp>
        <p:nvSpPr>
          <p:cNvPr id="12" name="TextBox 11"/>
          <p:cNvSpPr txBox="1"/>
          <p:nvPr/>
        </p:nvSpPr>
        <p:spPr>
          <a:xfrm>
            <a:off x="2363557" y="3229490"/>
            <a:ext cx="1998881" cy="338554"/>
          </a:xfrm>
          <a:prstGeom prst="rect">
            <a:avLst/>
          </a:prstGeom>
          <a:noFill/>
        </p:spPr>
        <p:txBody>
          <a:bodyPr wrap="none" rtlCol="0">
            <a:spAutoFit/>
          </a:bodyPr>
          <a:lstStyle/>
          <a:p>
            <a:r>
              <a:rPr lang="en-US" sz="1600" dirty="0" smtClean="0">
                <a:solidFill>
                  <a:srgbClr val="0000FF"/>
                </a:solidFill>
              </a:rPr>
              <a:t>25 to ~150 m, </a:t>
            </a:r>
            <a:r>
              <a:rPr lang="el-GR" sz="1600" dirty="0" smtClean="0">
                <a:solidFill>
                  <a:srgbClr val="0000FF"/>
                </a:solidFill>
              </a:rPr>
              <a:t>Δ</a:t>
            </a:r>
            <a:r>
              <a:rPr lang="en-US" sz="1600" dirty="0" smtClean="0">
                <a:solidFill>
                  <a:srgbClr val="0000FF"/>
                </a:solidFill>
              </a:rPr>
              <a:t>z=5 m</a:t>
            </a:r>
            <a:endParaRPr lang="en-US" sz="1600" dirty="0">
              <a:solidFill>
                <a:srgbClr val="0000FF"/>
              </a:solidFill>
            </a:endParaRPr>
          </a:p>
        </p:txBody>
      </p:sp>
      <p:sp>
        <p:nvSpPr>
          <p:cNvPr id="13" name="TextBox 12"/>
          <p:cNvSpPr txBox="1"/>
          <p:nvPr/>
        </p:nvSpPr>
        <p:spPr>
          <a:xfrm>
            <a:off x="55901" y="3851455"/>
            <a:ext cx="4734053" cy="369332"/>
          </a:xfrm>
          <a:prstGeom prst="rect">
            <a:avLst/>
          </a:prstGeom>
          <a:noFill/>
        </p:spPr>
        <p:txBody>
          <a:bodyPr wrap="none" rtlCol="0">
            <a:spAutoFit/>
          </a:bodyPr>
          <a:lstStyle/>
          <a:p>
            <a:r>
              <a:rPr lang="en-US" b="1" dirty="0" smtClean="0">
                <a:solidFill>
                  <a:srgbClr val="FF0000"/>
                </a:solidFill>
              </a:rPr>
              <a:t>Thermodynamics (continuous measurements): </a:t>
            </a:r>
            <a:endParaRPr lang="en-US" b="1" dirty="0">
              <a:solidFill>
                <a:srgbClr val="FF0000"/>
              </a:solidFill>
            </a:endParaRPr>
          </a:p>
        </p:txBody>
      </p:sp>
      <p:grpSp>
        <p:nvGrpSpPr>
          <p:cNvPr id="14" name="Group 13"/>
          <p:cNvGrpSpPr/>
          <p:nvPr/>
        </p:nvGrpSpPr>
        <p:grpSpPr>
          <a:xfrm>
            <a:off x="762258" y="4367800"/>
            <a:ext cx="1812682" cy="2133600"/>
            <a:chOff x="151010" y="14320354"/>
            <a:chExt cx="2837242" cy="3657600"/>
          </a:xfrm>
        </p:grpSpPr>
        <p:pic>
          <p:nvPicPr>
            <p:cNvPr id="1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10" y="14320354"/>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296651" y="14494906"/>
              <a:ext cx="1691601" cy="1002471"/>
            </a:xfrm>
            <a:prstGeom prst="rect">
              <a:avLst/>
            </a:prstGeom>
            <a:noFill/>
          </p:spPr>
          <p:txBody>
            <a:bodyPr wrap="none" rtlCol="0">
              <a:spAutoFit/>
            </a:bodyPr>
            <a:lstStyle/>
            <a:p>
              <a:pPr algn="ctr">
                <a:spcBef>
                  <a:spcPts val="0"/>
                </a:spcBef>
              </a:pPr>
              <a:r>
                <a:rPr lang="en-US" sz="1600" dirty="0" smtClean="0">
                  <a:solidFill>
                    <a:srgbClr val="FF0000"/>
                  </a:solidFill>
                </a:rPr>
                <a:t>16-m main</a:t>
              </a:r>
            </a:p>
            <a:p>
              <a:pPr algn="ctr">
                <a:spcBef>
                  <a:spcPts val="0"/>
                </a:spcBef>
              </a:pPr>
              <a:r>
                <a:rPr lang="en-US" sz="1600" dirty="0" smtClean="0">
                  <a:solidFill>
                    <a:srgbClr val="FF0000"/>
                  </a:solidFill>
                </a:rPr>
                <a:t>mast</a:t>
              </a:r>
              <a:endParaRPr lang="en-US" sz="1600" dirty="0">
                <a:solidFill>
                  <a:srgbClr val="FF0000"/>
                </a:solidFill>
              </a:endParaRPr>
            </a:p>
          </p:txBody>
        </p:sp>
      </p:grpSp>
      <p:sp>
        <p:nvSpPr>
          <p:cNvPr id="17" name="TextBox 16"/>
          <p:cNvSpPr txBox="1"/>
          <p:nvPr/>
        </p:nvSpPr>
        <p:spPr>
          <a:xfrm>
            <a:off x="271922" y="6539119"/>
            <a:ext cx="2385461" cy="338554"/>
          </a:xfrm>
          <a:prstGeom prst="rect">
            <a:avLst/>
          </a:prstGeom>
          <a:noFill/>
        </p:spPr>
        <p:txBody>
          <a:bodyPr wrap="none" rtlCol="0">
            <a:spAutoFit/>
          </a:bodyPr>
          <a:lstStyle/>
          <a:p>
            <a:r>
              <a:rPr lang="en-US" sz="1600" dirty="0" smtClean="0">
                <a:solidFill>
                  <a:srgbClr val="FF0000"/>
                </a:solidFill>
              </a:rPr>
              <a:t>11 levels T/RH below 16 m</a:t>
            </a:r>
            <a:endParaRPr lang="en-US" sz="1600" dirty="0">
              <a:solidFill>
                <a:srgbClr val="FF0000"/>
              </a:solidFill>
            </a:endParaRPr>
          </a:p>
        </p:txBody>
      </p:sp>
      <p:sp>
        <p:nvSpPr>
          <p:cNvPr id="18" name="TextBox 17"/>
          <p:cNvSpPr txBox="1"/>
          <p:nvPr/>
        </p:nvSpPr>
        <p:spPr>
          <a:xfrm>
            <a:off x="2766965" y="6512564"/>
            <a:ext cx="2177071" cy="338554"/>
          </a:xfrm>
          <a:prstGeom prst="rect">
            <a:avLst/>
          </a:prstGeom>
          <a:noFill/>
        </p:spPr>
        <p:txBody>
          <a:bodyPr wrap="none" rtlCol="0">
            <a:spAutoFit/>
          </a:bodyPr>
          <a:lstStyle/>
          <a:p>
            <a:r>
              <a:rPr lang="en-US" sz="1600" dirty="0" smtClean="0">
                <a:solidFill>
                  <a:srgbClr val="0000FF"/>
                </a:solidFill>
              </a:rPr>
              <a:t>6 levels T/RH below 2 m</a:t>
            </a:r>
            <a:endParaRPr lang="en-US" sz="1600" dirty="0">
              <a:solidFill>
                <a:srgbClr val="0000FF"/>
              </a:solidFill>
            </a:endParaRPr>
          </a:p>
        </p:txBody>
      </p:sp>
      <p:pic>
        <p:nvPicPr>
          <p:cNvPr id="2050" name="Picture 2" descr="C:\00A_Research_Projects\PECAN\programs\wind_profile_combined_dat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765" y="911543"/>
            <a:ext cx="2308256" cy="25101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7807159" y="4242144"/>
            <a:ext cx="1219821" cy="461665"/>
          </a:xfrm>
          <a:prstGeom prst="rect">
            <a:avLst/>
          </a:prstGeom>
          <a:noFill/>
        </p:spPr>
        <p:txBody>
          <a:bodyPr wrap="none" rtlCol="0">
            <a:spAutoFit/>
          </a:bodyPr>
          <a:lstStyle/>
          <a:p>
            <a:r>
              <a:rPr lang="el-GR" sz="1200" dirty="0"/>
              <a:t>Δ</a:t>
            </a:r>
            <a:r>
              <a:rPr lang="en-US" sz="1200" dirty="0" smtClean="0"/>
              <a:t>T &gt; 0 : stable</a:t>
            </a:r>
          </a:p>
          <a:p>
            <a:r>
              <a:rPr lang="el-GR" sz="1200" dirty="0"/>
              <a:t>Δ</a:t>
            </a:r>
            <a:r>
              <a:rPr lang="en-US" sz="1200" dirty="0"/>
              <a:t>T </a:t>
            </a:r>
            <a:r>
              <a:rPr lang="en-US" sz="1200" dirty="0" smtClean="0"/>
              <a:t>&lt; </a:t>
            </a:r>
            <a:r>
              <a:rPr lang="en-US" sz="1200" dirty="0"/>
              <a:t>0 : </a:t>
            </a:r>
            <a:r>
              <a:rPr lang="en-US" sz="1200" dirty="0" smtClean="0"/>
              <a:t>unstable</a:t>
            </a:r>
            <a:endParaRPr lang="en-US" sz="1200" baseline="-25000" dirty="0"/>
          </a:p>
        </p:txBody>
      </p:sp>
      <p:pic>
        <p:nvPicPr>
          <p:cNvPr id="2052" name="Picture 4" descr="C:\00A_Research_Projects\PECAN\programs\combined_profile_T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8505" y="4036121"/>
            <a:ext cx="2974363" cy="2777719"/>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p:cNvCxnSpPr/>
          <p:nvPr/>
        </p:nvCxnSpPr>
        <p:spPr>
          <a:xfrm>
            <a:off x="6951852" y="4504340"/>
            <a:ext cx="0" cy="42981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492250" y="4465935"/>
            <a:ext cx="0" cy="204536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492250" y="4785167"/>
            <a:ext cx="459602" cy="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232437" y="4235505"/>
            <a:ext cx="1066318" cy="276999"/>
          </a:xfrm>
          <a:prstGeom prst="rect">
            <a:avLst/>
          </a:prstGeom>
          <a:noFill/>
        </p:spPr>
        <p:txBody>
          <a:bodyPr wrap="none" rtlCol="0">
            <a:spAutoFit/>
          </a:bodyPr>
          <a:lstStyle/>
          <a:p>
            <a:r>
              <a:rPr lang="el-GR" sz="1200" dirty="0"/>
              <a:t>Δ</a:t>
            </a:r>
            <a:r>
              <a:rPr lang="en-US" sz="1200" dirty="0" smtClean="0"/>
              <a:t>T=T</a:t>
            </a:r>
            <a:r>
              <a:rPr lang="en-US" sz="1200" baseline="-25000" dirty="0" smtClean="0"/>
              <a:t>16m</a:t>
            </a:r>
            <a:r>
              <a:rPr lang="en-US" sz="1200" dirty="0" smtClean="0"/>
              <a:t>-T</a:t>
            </a:r>
            <a:r>
              <a:rPr lang="en-US" sz="1200" baseline="-25000" dirty="0" smtClean="0"/>
              <a:t>0.11m</a:t>
            </a:r>
            <a:endParaRPr lang="en-US" sz="1200" baseline="-25000" dirty="0"/>
          </a:p>
        </p:txBody>
      </p:sp>
      <p:sp>
        <p:nvSpPr>
          <p:cNvPr id="2054" name="TextBox 2053"/>
          <p:cNvSpPr txBox="1"/>
          <p:nvPr/>
        </p:nvSpPr>
        <p:spPr>
          <a:xfrm>
            <a:off x="5204661" y="5978649"/>
            <a:ext cx="1322798" cy="253916"/>
          </a:xfrm>
          <a:prstGeom prst="rect">
            <a:avLst/>
          </a:prstGeom>
          <a:noFill/>
        </p:spPr>
        <p:txBody>
          <a:bodyPr wrap="none" rtlCol="0">
            <a:spAutoFit/>
          </a:bodyPr>
          <a:lstStyle/>
          <a:p>
            <a:r>
              <a:rPr lang="en-US" sz="1050" dirty="0" smtClean="0"/>
              <a:t>Surface temperature</a:t>
            </a:r>
            <a:endParaRPr lang="en-US" sz="1050" dirty="0"/>
          </a:p>
        </p:txBody>
      </p:sp>
      <p:cxnSp>
        <p:nvCxnSpPr>
          <p:cNvPr id="2056" name="Straight Arrow Connector 2055"/>
          <p:cNvCxnSpPr/>
          <p:nvPr/>
        </p:nvCxnSpPr>
        <p:spPr>
          <a:xfrm>
            <a:off x="5724150" y="6232565"/>
            <a:ext cx="0" cy="19202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552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90750" y="1662370"/>
            <a:ext cx="7315200" cy="2762249"/>
            <a:chOff x="923525" y="3409950"/>
            <a:chExt cx="7315200" cy="2762249"/>
          </a:xfrm>
        </p:grpSpPr>
        <p:pic>
          <p:nvPicPr>
            <p:cNvPr id="1026" name="Picture 2" descr="C:\00A_Research_Projects\PECAN\programs\wind1.png"/>
            <p:cNvPicPr>
              <a:picLocks noChangeAspect="1" noChangeArrowheads="1"/>
            </p:cNvPicPr>
            <p:nvPr/>
          </p:nvPicPr>
          <p:blipFill rotWithShape="1">
            <a:blip r:embed="rId3">
              <a:extLst>
                <a:ext uri="{28A0092B-C50C-407E-A947-70E740481C1C}">
                  <a14:useLocalDpi xmlns:a14="http://schemas.microsoft.com/office/drawing/2010/main" val="0"/>
                </a:ext>
              </a:extLst>
            </a:blip>
            <a:srcRect t="49653"/>
            <a:stretch/>
          </p:blipFill>
          <p:spPr bwMode="auto">
            <a:xfrm>
              <a:off x="923525" y="3409950"/>
              <a:ext cx="7315200" cy="276224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2805370" y="3467405"/>
              <a:ext cx="0" cy="2095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995925" y="3467405"/>
              <a:ext cx="0" cy="2114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32860" y="3467405"/>
              <a:ext cx="0" cy="2114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377035" y="3467405"/>
              <a:ext cx="0" cy="211469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87700" y="702245"/>
            <a:ext cx="8408136" cy="461665"/>
          </a:xfrm>
          <a:prstGeom prst="rect">
            <a:avLst/>
          </a:prstGeom>
          <a:noFill/>
        </p:spPr>
        <p:txBody>
          <a:bodyPr wrap="none" rtlCol="0">
            <a:spAutoFit/>
          </a:bodyPr>
          <a:lstStyle/>
          <a:p>
            <a:r>
              <a:rPr lang="en-US" sz="2400" b="1" dirty="0" smtClean="0"/>
              <a:t>Surface Layer Thermal Stratification and Sunrise and Sunset time</a:t>
            </a:r>
            <a:endParaRPr lang="en-US" sz="2400" b="1" dirty="0"/>
          </a:p>
        </p:txBody>
      </p:sp>
      <p:sp>
        <p:nvSpPr>
          <p:cNvPr id="15" name="TextBox 14"/>
          <p:cNvSpPr txBox="1"/>
          <p:nvPr/>
        </p:nvSpPr>
        <p:spPr>
          <a:xfrm>
            <a:off x="1529495" y="4270554"/>
            <a:ext cx="4344331" cy="1323439"/>
          </a:xfrm>
          <a:prstGeom prst="rect">
            <a:avLst/>
          </a:prstGeom>
          <a:noFill/>
        </p:spPr>
        <p:txBody>
          <a:bodyPr wrap="none" rtlCol="0">
            <a:spAutoFit/>
          </a:bodyPr>
          <a:lstStyle/>
          <a:p>
            <a:r>
              <a:rPr lang="en-US" sz="2000" b="1" dirty="0"/>
              <a:t>Greensburg </a:t>
            </a:r>
            <a:r>
              <a:rPr lang="en-US" sz="2000" b="1" dirty="0" smtClean="0"/>
              <a:t>KS in </a:t>
            </a:r>
            <a:r>
              <a:rPr lang="en-US" sz="2000" b="1" dirty="0"/>
              <a:t>June/July </a:t>
            </a:r>
            <a:r>
              <a:rPr lang="en-US" sz="2000" b="1" dirty="0" smtClean="0"/>
              <a:t>:</a:t>
            </a:r>
          </a:p>
          <a:p>
            <a:r>
              <a:rPr lang="en-US" sz="2000" b="1" dirty="0" smtClean="0"/>
              <a:t>	Sunrise: 0620 </a:t>
            </a:r>
            <a:r>
              <a:rPr lang="en-US" sz="2000" b="1" dirty="0"/>
              <a:t>CDT (</a:t>
            </a:r>
            <a:r>
              <a:rPr lang="en-US" sz="2000" b="1" dirty="0" smtClean="0"/>
              <a:t>1120 </a:t>
            </a:r>
            <a:r>
              <a:rPr lang="en-US" sz="2000" b="1" dirty="0"/>
              <a:t>UTC)</a:t>
            </a:r>
          </a:p>
          <a:p>
            <a:r>
              <a:rPr lang="en-US" sz="2000" b="1" dirty="0" smtClean="0"/>
              <a:t>	Sunset</a:t>
            </a:r>
            <a:r>
              <a:rPr lang="en-US" sz="2000" b="1" dirty="0"/>
              <a:t>: </a:t>
            </a:r>
            <a:r>
              <a:rPr lang="en-US" sz="2000" b="1" dirty="0" smtClean="0"/>
              <a:t> 2100 </a:t>
            </a:r>
            <a:r>
              <a:rPr lang="en-US" sz="2000" b="1" dirty="0"/>
              <a:t>CDT (0200 UTC)</a:t>
            </a:r>
          </a:p>
          <a:p>
            <a:endParaRPr lang="en-US" sz="2000" b="1" dirty="0"/>
          </a:p>
        </p:txBody>
      </p:sp>
      <p:sp>
        <p:nvSpPr>
          <p:cNvPr id="17" name="TextBox 16"/>
          <p:cNvSpPr txBox="1"/>
          <p:nvPr/>
        </p:nvSpPr>
        <p:spPr>
          <a:xfrm>
            <a:off x="7644400" y="1889444"/>
            <a:ext cx="1219821" cy="461665"/>
          </a:xfrm>
          <a:prstGeom prst="rect">
            <a:avLst/>
          </a:prstGeom>
          <a:noFill/>
        </p:spPr>
        <p:txBody>
          <a:bodyPr wrap="none" rtlCol="0">
            <a:spAutoFit/>
          </a:bodyPr>
          <a:lstStyle/>
          <a:p>
            <a:r>
              <a:rPr lang="el-GR" sz="1200" dirty="0">
                <a:solidFill>
                  <a:srgbClr val="0000FF"/>
                </a:solidFill>
              </a:rPr>
              <a:t>Δ</a:t>
            </a:r>
            <a:r>
              <a:rPr lang="en-US" sz="1200" dirty="0" smtClean="0">
                <a:solidFill>
                  <a:srgbClr val="0000FF"/>
                </a:solidFill>
              </a:rPr>
              <a:t>T &gt; 0 : stable</a:t>
            </a:r>
          </a:p>
          <a:p>
            <a:r>
              <a:rPr lang="el-GR" sz="1200" dirty="0">
                <a:solidFill>
                  <a:srgbClr val="FF0000"/>
                </a:solidFill>
              </a:rPr>
              <a:t>Δ</a:t>
            </a:r>
            <a:r>
              <a:rPr lang="en-US" sz="1200" dirty="0">
                <a:solidFill>
                  <a:srgbClr val="FF0000"/>
                </a:solidFill>
              </a:rPr>
              <a:t>T </a:t>
            </a:r>
            <a:r>
              <a:rPr lang="en-US" sz="1200" dirty="0" smtClean="0">
                <a:solidFill>
                  <a:srgbClr val="FF0000"/>
                </a:solidFill>
              </a:rPr>
              <a:t>&lt; </a:t>
            </a:r>
            <a:r>
              <a:rPr lang="en-US" sz="1200" dirty="0">
                <a:solidFill>
                  <a:srgbClr val="FF0000"/>
                </a:solidFill>
              </a:rPr>
              <a:t>0 : </a:t>
            </a:r>
            <a:r>
              <a:rPr lang="en-US" sz="1200" dirty="0" smtClean="0">
                <a:solidFill>
                  <a:srgbClr val="FF0000"/>
                </a:solidFill>
              </a:rPr>
              <a:t>unstable</a:t>
            </a:r>
            <a:endParaRPr lang="en-US" sz="1200" baseline="-25000" dirty="0">
              <a:solidFill>
                <a:srgbClr val="FF0000"/>
              </a:solidFill>
            </a:endParaRPr>
          </a:p>
        </p:txBody>
      </p:sp>
      <p:sp>
        <p:nvSpPr>
          <p:cNvPr id="2" name="TextBox 1"/>
          <p:cNvSpPr txBox="1"/>
          <p:nvPr/>
        </p:nvSpPr>
        <p:spPr>
          <a:xfrm>
            <a:off x="193830" y="5541275"/>
            <a:ext cx="8886343" cy="646331"/>
          </a:xfrm>
          <a:prstGeom prst="rect">
            <a:avLst/>
          </a:prstGeom>
          <a:noFill/>
        </p:spPr>
        <p:txBody>
          <a:bodyPr wrap="none" rtlCol="0">
            <a:spAutoFit/>
          </a:bodyPr>
          <a:lstStyle/>
          <a:p>
            <a:pPr marL="285750" indent="-285750">
              <a:buFont typeface="Arial" panose="020B0604020202020204" pitchFamily="34" charset="0"/>
              <a:buChar char="•"/>
            </a:pPr>
            <a:r>
              <a:rPr lang="en-US" b="1" dirty="0" smtClean="0"/>
              <a:t>Solar downward irradiance measurement corresponds well with sunset and sunrise time.</a:t>
            </a:r>
          </a:p>
          <a:p>
            <a:pPr marL="285750" indent="-285750">
              <a:buFont typeface="Arial" panose="020B0604020202020204" pitchFamily="34" charset="0"/>
              <a:buChar char="•"/>
            </a:pPr>
            <a:r>
              <a:rPr lang="en-US" b="1" dirty="0" smtClean="0"/>
              <a:t>Stable surface layer starts 1-2 hours before sunset and ends ~1 hours after sunrise.</a:t>
            </a:r>
            <a:endParaRPr lang="en-US" b="1" dirty="0"/>
          </a:p>
        </p:txBody>
      </p:sp>
    </p:spTree>
    <p:extLst>
      <p:ext uri="{BB962C8B-B14F-4D97-AF65-F5344CB8AC3E}">
        <p14:creationId xmlns:p14="http://schemas.microsoft.com/office/powerpoint/2010/main" val="710013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00A_Research_Projects\PECAN\programs\LLJ_dT_timeser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75" y="55414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7272" y="250815"/>
            <a:ext cx="7837402" cy="461665"/>
          </a:xfrm>
          <a:prstGeom prst="rect">
            <a:avLst/>
          </a:prstGeom>
          <a:noFill/>
        </p:spPr>
        <p:txBody>
          <a:bodyPr wrap="none" rtlCol="0">
            <a:spAutoFit/>
          </a:bodyPr>
          <a:lstStyle/>
          <a:p>
            <a:r>
              <a:rPr lang="en-US" sz="2400" b="1" dirty="0" smtClean="0"/>
              <a:t>LLJ and Surface Layer Thermal </a:t>
            </a:r>
            <a:r>
              <a:rPr lang="en-US" sz="2400" b="1" dirty="0" smtClean="0"/>
              <a:t>Stratification (Night and Day)</a:t>
            </a:r>
            <a:endParaRPr lang="en-US" sz="2400" b="1" dirty="0"/>
          </a:p>
        </p:txBody>
      </p:sp>
      <p:grpSp>
        <p:nvGrpSpPr>
          <p:cNvPr id="5" name="Group 4"/>
          <p:cNvGrpSpPr/>
          <p:nvPr/>
        </p:nvGrpSpPr>
        <p:grpSpPr>
          <a:xfrm>
            <a:off x="2574940" y="1086295"/>
            <a:ext cx="4800625" cy="4224550"/>
            <a:chOff x="2574940" y="1163105"/>
            <a:chExt cx="4800625" cy="4224550"/>
          </a:xfrm>
        </p:grpSpPr>
        <p:sp>
          <p:nvSpPr>
            <p:cNvPr id="6" name="Oval 5"/>
            <p:cNvSpPr/>
            <p:nvPr/>
          </p:nvSpPr>
          <p:spPr>
            <a:xfrm>
              <a:off x="2574940" y="4389125"/>
              <a:ext cx="1574605" cy="883315"/>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74940" y="1163105"/>
              <a:ext cx="1574605" cy="883315"/>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30655" y="1355130"/>
              <a:ext cx="844910" cy="481553"/>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30655" y="4675672"/>
              <a:ext cx="844910" cy="481553"/>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70530" y="1402121"/>
              <a:ext cx="844910" cy="874729"/>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70530" y="4512926"/>
              <a:ext cx="844910" cy="874729"/>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917645" y="1402121"/>
              <a:ext cx="366373" cy="481553"/>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79240" y="4560457"/>
              <a:ext cx="366373" cy="481553"/>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7798020" y="1355130"/>
            <a:ext cx="1219821" cy="461665"/>
          </a:xfrm>
          <a:prstGeom prst="rect">
            <a:avLst/>
          </a:prstGeom>
          <a:noFill/>
        </p:spPr>
        <p:txBody>
          <a:bodyPr wrap="none" rtlCol="0">
            <a:spAutoFit/>
          </a:bodyPr>
          <a:lstStyle/>
          <a:p>
            <a:r>
              <a:rPr lang="el-GR" sz="1200" dirty="0">
                <a:solidFill>
                  <a:srgbClr val="0000FF"/>
                </a:solidFill>
              </a:rPr>
              <a:t>Δ</a:t>
            </a:r>
            <a:r>
              <a:rPr lang="en-US" sz="1200" dirty="0" smtClean="0">
                <a:solidFill>
                  <a:srgbClr val="0000FF"/>
                </a:solidFill>
              </a:rPr>
              <a:t>T &gt; 0 : stable</a:t>
            </a:r>
          </a:p>
          <a:p>
            <a:r>
              <a:rPr lang="el-GR" sz="1200" dirty="0">
                <a:solidFill>
                  <a:srgbClr val="FF0000"/>
                </a:solidFill>
              </a:rPr>
              <a:t>Δ</a:t>
            </a:r>
            <a:r>
              <a:rPr lang="en-US" sz="1200" dirty="0">
                <a:solidFill>
                  <a:srgbClr val="FF0000"/>
                </a:solidFill>
              </a:rPr>
              <a:t>T </a:t>
            </a:r>
            <a:r>
              <a:rPr lang="en-US" sz="1200" dirty="0" smtClean="0">
                <a:solidFill>
                  <a:srgbClr val="FF0000"/>
                </a:solidFill>
              </a:rPr>
              <a:t>&lt; </a:t>
            </a:r>
            <a:r>
              <a:rPr lang="en-US" sz="1200" dirty="0">
                <a:solidFill>
                  <a:srgbClr val="FF0000"/>
                </a:solidFill>
              </a:rPr>
              <a:t>0 : </a:t>
            </a:r>
            <a:r>
              <a:rPr lang="en-US" sz="1200" dirty="0" smtClean="0">
                <a:solidFill>
                  <a:srgbClr val="FF0000"/>
                </a:solidFill>
              </a:rPr>
              <a:t>unstable</a:t>
            </a:r>
            <a:endParaRPr lang="en-US" sz="1200" baseline="-25000" dirty="0">
              <a:solidFill>
                <a:srgbClr val="FF0000"/>
              </a:solidFill>
            </a:endParaRPr>
          </a:p>
        </p:txBody>
      </p:sp>
      <p:sp>
        <p:nvSpPr>
          <p:cNvPr id="15" name="TextBox 14"/>
          <p:cNvSpPr txBox="1"/>
          <p:nvPr/>
        </p:nvSpPr>
        <p:spPr>
          <a:xfrm>
            <a:off x="808310" y="5867570"/>
            <a:ext cx="8127418" cy="707886"/>
          </a:xfrm>
          <a:prstGeom prst="rect">
            <a:avLst/>
          </a:prstGeom>
          <a:noFill/>
        </p:spPr>
        <p:txBody>
          <a:bodyPr wrap="none" rtlCol="0">
            <a:spAutoFit/>
          </a:bodyPr>
          <a:lstStyle/>
          <a:p>
            <a:r>
              <a:rPr lang="en-US" sz="2000" b="1" dirty="0" smtClean="0"/>
              <a:t>Nighttime strong wind between 425 m and 601 m LIDAR level corresponds </a:t>
            </a:r>
          </a:p>
          <a:p>
            <a:r>
              <a:rPr lang="en-US" sz="2000" b="1" dirty="0" smtClean="0"/>
              <a:t>to weak </a:t>
            </a:r>
            <a:r>
              <a:rPr lang="el-GR" sz="2000" b="1" dirty="0" smtClean="0"/>
              <a:t>Δ</a:t>
            </a:r>
            <a:r>
              <a:rPr lang="en-US" sz="2000" b="1" dirty="0" smtClean="0"/>
              <a:t>T (T</a:t>
            </a:r>
            <a:r>
              <a:rPr lang="en-US" sz="2000" b="1" baseline="-25000" dirty="0" smtClean="0"/>
              <a:t>16</a:t>
            </a:r>
            <a:r>
              <a:rPr lang="en-US" sz="2000" b="1" dirty="0" smtClean="0"/>
              <a:t>-T</a:t>
            </a:r>
            <a:r>
              <a:rPr lang="en-US" sz="2000" b="1" baseline="-25000" dirty="0" smtClean="0"/>
              <a:t>0.11</a:t>
            </a:r>
            <a:r>
              <a:rPr lang="en-US" sz="2000" b="1" dirty="0" smtClean="0"/>
              <a:t>)</a:t>
            </a:r>
            <a:endParaRPr lang="en-US" sz="2000" b="1" dirty="0"/>
          </a:p>
        </p:txBody>
      </p:sp>
    </p:spTree>
    <p:extLst>
      <p:ext uri="{BB962C8B-B14F-4D97-AF65-F5344CB8AC3E}">
        <p14:creationId xmlns:p14="http://schemas.microsoft.com/office/powerpoint/2010/main" val="41621889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2137</TotalTime>
  <Words>2929</Words>
  <Application>Microsoft Office PowerPoint</Application>
  <PresentationFormat>On-screen Show (4:3)</PresentationFormat>
  <Paragraphs>161</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Atmospheric Surface Layer Turbulence and Profile Measurements from PECAN FP2 Site at Greensburg, Kansas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Qing</dc:creator>
  <cp:lastModifiedBy>NPS Meteorology</cp:lastModifiedBy>
  <cp:revision>56</cp:revision>
  <cp:lastPrinted>2016-09-19T03:17:24Z</cp:lastPrinted>
  <dcterms:created xsi:type="dcterms:W3CDTF">2016-09-15T02:04:26Z</dcterms:created>
  <dcterms:modified xsi:type="dcterms:W3CDTF">2016-09-19T17:14:33Z</dcterms:modified>
</cp:coreProperties>
</file>