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63" r:id="rId5"/>
    <p:sldId id="297" r:id="rId6"/>
    <p:sldId id="298" r:id="rId7"/>
    <p:sldId id="259" r:id="rId8"/>
    <p:sldId id="265" r:id="rId9"/>
    <p:sldId id="26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4" r:id="rId25"/>
    <p:sldId id="285" r:id="rId26"/>
    <p:sldId id="281" r:id="rId27"/>
    <p:sldId id="286" r:id="rId28"/>
    <p:sldId id="287" r:id="rId29"/>
    <p:sldId id="288" r:id="rId30"/>
    <p:sldId id="289" r:id="rId31"/>
    <p:sldId id="290" r:id="rId32"/>
    <p:sldId id="296" r:id="rId33"/>
    <p:sldId id="331" r:id="rId34"/>
    <p:sldId id="293" r:id="rId35"/>
    <p:sldId id="300" r:id="rId36"/>
    <p:sldId id="316" r:id="rId37"/>
    <p:sldId id="315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6"/>
    <p:restoredTop sz="82114"/>
  </p:normalViewPr>
  <p:slideViewPr>
    <p:cSldViewPr snapToGrid="0" snapToObjects="1">
      <p:cViewPr varScale="1">
        <p:scale>
          <a:sx n="45" d="100"/>
          <a:sy n="45" d="100"/>
        </p:scale>
        <p:origin x="4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DB53-EBF6-5741-B5F0-BDFE8A06FA6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DEBBA-99A4-8E47-A744-FA966B8B7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68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CI or CI/LLJ</a:t>
            </a:r>
            <a:r>
              <a:rPr lang="en-US" baseline="0" dirty="0" smtClean="0"/>
              <a:t>-conjoined missions, with about 6 infamous unofficial ops which casually targeted unlikely CI around Hays.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of the (non-joint) CI missions spread out the assets, to supplement the routine observing network and to cast a large net to capture spotty initiation in relative forecast uncertainty.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[explain typical spatial coverage of maps for CI missions]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DEBBA-99A4-8E47-A744-FA966B8B72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8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Rather than traditional use of da of forecast </a:t>
            </a:r>
            <a:r>
              <a:rPr lang="en-US" baseline="0" dirty="0" err="1" smtClean="0"/>
              <a:t>ics</a:t>
            </a:r>
            <a:r>
              <a:rPr lang="en-US" baseline="0" dirty="0" smtClean="0"/>
              <a:t>,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DEBBA-99A4-8E47-A744-FA966B8B72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DEBBA-99A4-8E47-A744-FA966B8B72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3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0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7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0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7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9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8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43271-2E7A-C747-AAA9-B3D6CA8CE29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8860D-5421-1540-B56B-A5386BAC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0665" y="2177600"/>
            <a:ext cx="6825169" cy="351727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James Marquis (Univ. of Colorado – Boulder</a:t>
            </a:r>
            <a:r>
              <a:rPr lang="en-US" sz="2800" b="1" dirty="0"/>
              <a:t>)</a:t>
            </a:r>
            <a:endParaRPr lang="en-US" b="1" dirty="0" smtClean="0"/>
          </a:p>
          <a:p>
            <a:r>
              <a:rPr lang="en-US" dirty="0" smtClean="0"/>
              <a:t>Glen Romine (NCAR)</a:t>
            </a:r>
          </a:p>
          <a:p>
            <a:r>
              <a:rPr lang="en-US" dirty="0" smtClean="0"/>
              <a:t>Josh </a:t>
            </a:r>
            <a:r>
              <a:rPr lang="en-US" dirty="0" err="1" smtClean="0"/>
              <a:t>Wurman</a:t>
            </a:r>
            <a:r>
              <a:rPr lang="en-US" dirty="0" smtClean="0"/>
              <a:t> (CSWR)</a:t>
            </a:r>
          </a:p>
          <a:p>
            <a:r>
              <a:rPr lang="en-US" dirty="0" smtClean="0"/>
              <a:t>Tammy </a:t>
            </a:r>
            <a:r>
              <a:rPr lang="en-US" dirty="0" err="1" smtClean="0"/>
              <a:t>Weckwerth</a:t>
            </a:r>
            <a:r>
              <a:rPr lang="en-US" dirty="0" smtClean="0"/>
              <a:t> (NCAR)</a:t>
            </a:r>
          </a:p>
          <a:p>
            <a:r>
              <a:rPr lang="en-US" dirty="0" smtClean="0"/>
              <a:t>Jim Wilson (NCAR)</a:t>
            </a:r>
          </a:p>
          <a:p>
            <a:endParaRPr lang="en-US" b="1" dirty="0"/>
          </a:p>
          <a:p>
            <a:r>
              <a:rPr lang="en-US" sz="1800" i="1" dirty="0" smtClean="0"/>
              <a:t>Supported by NSF: AGS-1541624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2245" y="542260"/>
            <a:ext cx="11085094" cy="1186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accent4"/>
                </a:solidFill>
              </a:rPr>
              <a:t>High-resolution </a:t>
            </a:r>
            <a:r>
              <a:rPr lang="en-US" sz="4000" b="1" dirty="0" err="1" smtClean="0">
                <a:solidFill>
                  <a:schemeClr val="accent4"/>
                </a:solidFill>
              </a:rPr>
              <a:t>EnKF</a:t>
            </a:r>
            <a:r>
              <a:rPr lang="en-US" sz="4000" b="1" dirty="0" smtClean="0">
                <a:solidFill>
                  <a:schemeClr val="accent4"/>
                </a:solidFill>
              </a:rPr>
              <a:t> Data Assimilation of Convection Initiation Processes </a:t>
            </a:r>
            <a:endParaRPr lang="en-US" sz="4000" b="1" dirty="0">
              <a:solidFill>
                <a:schemeClr val="accent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" y="5585720"/>
            <a:ext cx="1272280" cy="1272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85" y="5589711"/>
            <a:ext cx="1318045" cy="1272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18" y="5585720"/>
            <a:ext cx="3252787" cy="1272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77" y="5585720"/>
            <a:ext cx="1728641" cy="12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8083296" y="1133856"/>
            <a:ext cx="1920240" cy="987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1355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1</a:t>
            </a:r>
            <a:r>
              <a:rPr lang="en-US" b="1" i="1" dirty="0" smtClean="0">
                <a:solidFill>
                  <a:schemeClr val="bg1"/>
                </a:solidFill>
              </a:rPr>
              <a:t>5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03200" y="2413848"/>
            <a:ext cx="275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Prior morning/afternoon’s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convection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111496" y="1627632"/>
            <a:ext cx="2895576" cy="8631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8083296" y="1133856"/>
            <a:ext cx="1920240" cy="987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1455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14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03200" y="2413848"/>
            <a:ext cx="275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Prior morning/afternoon’s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convection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111496" y="1627632"/>
            <a:ext cx="2895576" cy="8631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1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8083296" y="1133856"/>
            <a:ext cx="1920240" cy="987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7" name="Title 11"/>
          <p:cNvSpPr txBox="1">
            <a:spLocks/>
          </p:cNvSpPr>
          <p:nvPr/>
        </p:nvSpPr>
        <p:spPr>
          <a:xfrm>
            <a:off x="-2076" y="770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1525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13.5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03200" y="2413848"/>
            <a:ext cx="275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Prior morning/afternoon’s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convection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111496" y="1627632"/>
            <a:ext cx="2895576" cy="8631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2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1625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12.5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1655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12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1755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11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1825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10.5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1925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9.5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2025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8.5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2055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8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3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47" y="0"/>
            <a:ext cx="12059653" cy="1325563"/>
          </a:xfrm>
        </p:spPr>
        <p:txBody>
          <a:bodyPr/>
          <a:lstStyle/>
          <a:p>
            <a:r>
              <a:rPr lang="en-US" sz="3600" b="1" u="sng" dirty="0" smtClean="0">
                <a:solidFill>
                  <a:schemeClr val="bg1"/>
                </a:solidFill>
              </a:rPr>
              <a:t>Sort-of knowns of nocturnal CI</a:t>
            </a:r>
            <a:r>
              <a:rPr lang="en-US" sz="3600" b="1" dirty="0" smtClean="0">
                <a:solidFill>
                  <a:schemeClr val="bg1"/>
                </a:solidFill>
              </a:rPr>
              <a:t>           </a:t>
            </a:r>
            <a:r>
              <a:rPr lang="en-US" b="1" u="sng" dirty="0" smtClean="0">
                <a:solidFill>
                  <a:schemeClr val="bg1"/>
                </a:solidFill>
              </a:rPr>
              <a:t>Unknowns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852" y="1325563"/>
            <a:ext cx="5113422" cy="4561890"/>
          </a:xfrm>
        </p:spPr>
        <p:txBody>
          <a:bodyPr/>
          <a:lstStyle/>
          <a:p>
            <a:r>
              <a:rPr lang="en-US" i="1" dirty="0" smtClean="0"/>
              <a:t>Probably</a:t>
            </a:r>
            <a:r>
              <a:rPr lang="en-US" dirty="0" smtClean="0"/>
              <a:t> elevated </a:t>
            </a:r>
          </a:p>
          <a:p>
            <a:endParaRPr lang="en-US" dirty="0" smtClean="0"/>
          </a:p>
          <a:p>
            <a:r>
              <a:rPr lang="en-US" dirty="0" smtClean="0"/>
              <a:t>LLJ probably often plays a role (elevated mesoscale convergence)</a:t>
            </a:r>
          </a:p>
          <a:p>
            <a:endParaRPr lang="en-US" dirty="0" smtClean="0"/>
          </a:p>
          <a:p>
            <a:r>
              <a:rPr lang="en-US" dirty="0" smtClean="0"/>
              <a:t>Gravity waves are presumed to be a common trigger, often radiating from existing convection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00801" y="1134176"/>
            <a:ext cx="5791199" cy="517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Detailed mesoscale environments surrounding events</a:t>
            </a:r>
          </a:p>
          <a:p>
            <a:endParaRPr lang="en-US" dirty="0" smtClean="0"/>
          </a:p>
          <a:p>
            <a:r>
              <a:rPr lang="en-US" dirty="0"/>
              <a:t>Triggers of </a:t>
            </a:r>
            <a:r>
              <a:rPr lang="en-US" dirty="0" smtClean="0"/>
              <a:t>CI without </a:t>
            </a:r>
            <a:r>
              <a:rPr lang="en-US" dirty="0"/>
              <a:t>neighboring </a:t>
            </a:r>
            <a:r>
              <a:rPr lang="en-US" dirty="0" smtClean="0"/>
              <a:t>convection</a:t>
            </a:r>
          </a:p>
          <a:p>
            <a:endParaRPr lang="en-US" dirty="0" smtClean="0"/>
          </a:p>
          <a:p>
            <a:r>
              <a:rPr lang="en-US" dirty="0" smtClean="0"/>
              <a:t>Non-convective sources of gravity waves</a:t>
            </a:r>
          </a:p>
          <a:p>
            <a:endParaRPr lang="en-US" dirty="0" smtClean="0"/>
          </a:p>
          <a:p>
            <a:r>
              <a:rPr lang="en-US" dirty="0" smtClean="0"/>
              <a:t>Roles </a:t>
            </a:r>
            <a:r>
              <a:rPr lang="en-US" dirty="0"/>
              <a:t>of surface </a:t>
            </a:r>
            <a:r>
              <a:rPr lang="en-US" dirty="0" smtClean="0"/>
              <a:t>boundaries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2155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7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2225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6.5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2325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– 5.5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0025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– 4.5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0055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– 4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194619"/>
            <a:ext cx="4739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PECAN observations beginning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2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0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0155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– 3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194619"/>
            <a:ext cx="443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PECAN deployment ongoing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0225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– 2.5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194619"/>
            <a:ext cx="443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PECAN deployment ongoing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0325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– 1.5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194619"/>
            <a:ext cx="443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PECAN deployment ongoing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0355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– 1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194619"/>
            <a:ext cx="443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PECAN deployment ongoing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7699248" y="365125"/>
            <a:ext cx="3421634" cy="1247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0455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***CI***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6422" y="2490817"/>
            <a:ext cx="1762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Target CI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432239" y="1180751"/>
            <a:ext cx="3284493" cy="156244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1194619"/>
            <a:ext cx="443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PECAN deployment ongoing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9" y="10226"/>
            <a:ext cx="5694353" cy="32489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6" y="1057921"/>
            <a:ext cx="5048767" cy="561473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IOP 6:     7-8 June, Central KS</a:t>
            </a:r>
          </a:p>
          <a:p>
            <a:r>
              <a:rPr lang="en-US" sz="2000" dirty="0" smtClean="0"/>
              <a:t>IOP14:    23-24 June, Southeast NE</a:t>
            </a:r>
          </a:p>
          <a:p>
            <a:r>
              <a:rPr lang="en-US" sz="2000" dirty="0" smtClean="0"/>
              <a:t>IOP18:    3-4 July,  Central KS</a:t>
            </a:r>
          </a:p>
          <a:p>
            <a:r>
              <a:rPr lang="en-US" sz="2000" dirty="0" smtClean="0"/>
              <a:t>IOP22:    8-9 July,  Southwest/central KS</a:t>
            </a:r>
          </a:p>
          <a:p>
            <a:r>
              <a:rPr lang="en-US" sz="2000" dirty="0" smtClean="0"/>
              <a:t>IOP24:    9-10 July</a:t>
            </a:r>
            <a:r>
              <a:rPr lang="en-US" sz="2000" dirty="0"/>
              <a:t>, Southwest/central KS</a:t>
            </a:r>
          </a:p>
          <a:p>
            <a:r>
              <a:rPr lang="en-US" sz="2000" dirty="0" smtClean="0"/>
              <a:t>IOP26:    11-12 July, Central/West KS</a:t>
            </a:r>
          </a:p>
          <a:p>
            <a:r>
              <a:rPr lang="en-US" sz="2000" dirty="0" smtClean="0"/>
              <a:t>IOP29:    13-14 July,  West KS</a:t>
            </a:r>
          </a:p>
          <a:p>
            <a:r>
              <a:rPr lang="en-US" sz="2000" dirty="0" smtClean="0"/>
              <a:t>IOP30:    14-15 July, Central KS</a:t>
            </a:r>
          </a:p>
          <a:p>
            <a:r>
              <a:rPr lang="en-US" sz="2000" i="1" dirty="0" smtClean="0"/>
              <a:t>UFO2:     14 June, around Hays</a:t>
            </a:r>
          </a:p>
          <a:p>
            <a:r>
              <a:rPr lang="en-US" sz="2000" i="1" dirty="0" smtClean="0"/>
              <a:t>UFO3:     19 June, around Hays</a:t>
            </a:r>
          </a:p>
          <a:p>
            <a:r>
              <a:rPr lang="en-US" sz="2000" i="1" dirty="0" smtClean="0"/>
              <a:t>UFO6:     20-21 June, around Hays</a:t>
            </a:r>
          </a:p>
          <a:p>
            <a:r>
              <a:rPr lang="en-US" sz="2000" i="1" dirty="0" smtClean="0"/>
              <a:t>UFO7:     29-30 June, around Hays</a:t>
            </a:r>
          </a:p>
          <a:p>
            <a:r>
              <a:rPr lang="en-US" sz="2000" i="1" dirty="0" smtClean="0"/>
              <a:t>UFO9:     2-3 July, around Hays</a:t>
            </a:r>
          </a:p>
          <a:p>
            <a:r>
              <a:rPr lang="en-US" sz="2000" i="1" dirty="0" smtClean="0"/>
              <a:t>UFO11:   7-8 July, around Hays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9" y="3608986"/>
            <a:ext cx="5712641" cy="3578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46" y="-1734"/>
            <a:ext cx="972601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61071" y="2824127"/>
            <a:ext cx="1339904" cy="545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/>
              <a:t>23-24 </a:t>
            </a:r>
            <a:r>
              <a:rPr lang="en-US" sz="2400" b="1" dirty="0" smtClean="0"/>
              <a:t>June</a:t>
            </a:r>
            <a:endParaRPr lang="en-US" sz="24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115591" y="3592562"/>
            <a:ext cx="1196441" cy="545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/>
              <a:t>3-4 July</a:t>
            </a:r>
            <a:endParaRPr lang="en-US" sz="24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545" y="85061"/>
            <a:ext cx="4488456" cy="6698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4"/>
                </a:solidFill>
              </a:rPr>
              <a:t>CI missions in PECAN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  <a:effectLst/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7699248" y="365125"/>
            <a:ext cx="3421634" cy="1247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 txBox="1">
            <a:spLocks/>
          </p:cNvSpPr>
          <p:nvPr/>
        </p:nvSpPr>
        <p:spPr>
          <a:xfrm>
            <a:off x="0" y="271468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0555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+ 1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endParaRPr lang="en-US" b="1" i="1" dirty="0" smtClean="0">
              <a:solidFill>
                <a:schemeClr val="bg1"/>
              </a:solidFill>
            </a:endParaRPr>
          </a:p>
          <a:p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194619"/>
            <a:ext cx="443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PECAN deployment ongoing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-859536"/>
            <a:ext cx="85725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6864" y="-859536"/>
            <a:ext cx="7735824" cy="6644640"/>
            <a:chOff x="4626864" y="-859536"/>
            <a:chExt cx="7735824" cy="6644640"/>
          </a:xfrm>
        </p:grpSpPr>
        <p:sp>
          <p:nvSpPr>
            <p:cNvPr id="7" name="Rectangle 6"/>
            <p:cNvSpPr/>
            <p:nvPr/>
          </p:nvSpPr>
          <p:spPr>
            <a:xfrm>
              <a:off x="4626864" y="-859536"/>
              <a:ext cx="969264" cy="6492240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9264" y="5010912"/>
              <a:ext cx="7583424" cy="774192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7699248" y="365125"/>
            <a:ext cx="3421634" cy="1247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24 June,    0625 UTC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CI + 1.5 </a:t>
            </a:r>
            <a:r>
              <a:rPr lang="en-US" b="1" i="1" dirty="0" err="1" smtClean="0">
                <a:solidFill>
                  <a:schemeClr val="bg1"/>
                </a:solidFill>
              </a:rPr>
              <a:t>hr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194619"/>
            <a:ext cx="4350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PECAN deployment ongoing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06" y="4144545"/>
            <a:ext cx="3638457" cy="27280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02" y="4094708"/>
            <a:ext cx="3938880" cy="27888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09" y="4167893"/>
            <a:ext cx="4001291" cy="27047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1" y="1452471"/>
            <a:ext cx="3876624" cy="2833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91" y="1459237"/>
            <a:ext cx="3901364" cy="2851859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2625890" y="3434996"/>
            <a:ext cx="1543050" cy="190500"/>
          </a:xfrm>
          <a:custGeom>
            <a:avLst/>
            <a:gdLst>
              <a:gd name="connsiteX0" fmla="*/ 1543050 w 1543050"/>
              <a:gd name="connsiteY0" fmla="*/ 101600 h 190500"/>
              <a:gd name="connsiteX1" fmla="*/ 1517650 w 1543050"/>
              <a:gd name="connsiteY1" fmla="*/ 95250 h 190500"/>
              <a:gd name="connsiteX2" fmla="*/ 1485900 w 1543050"/>
              <a:gd name="connsiteY2" fmla="*/ 88900 h 190500"/>
              <a:gd name="connsiteX3" fmla="*/ 1447800 w 1543050"/>
              <a:gd name="connsiteY3" fmla="*/ 76200 h 190500"/>
              <a:gd name="connsiteX4" fmla="*/ 1428750 w 1543050"/>
              <a:gd name="connsiteY4" fmla="*/ 69850 h 190500"/>
              <a:gd name="connsiteX5" fmla="*/ 1346200 w 1543050"/>
              <a:gd name="connsiteY5" fmla="*/ 63500 h 190500"/>
              <a:gd name="connsiteX6" fmla="*/ 1276350 w 1543050"/>
              <a:gd name="connsiteY6" fmla="*/ 50800 h 190500"/>
              <a:gd name="connsiteX7" fmla="*/ 1257300 w 1543050"/>
              <a:gd name="connsiteY7" fmla="*/ 44450 h 190500"/>
              <a:gd name="connsiteX8" fmla="*/ 1212850 w 1543050"/>
              <a:gd name="connsiteY8" fmla="*/ 38100 h 190500"/>
              <a:gd name="connsiteX9" fmla="*/ 1181100 w 1543050"/>
              <a:gd name="connsiteY9" fmla="*/ 31750 h 190500"/>
              <a:gd name="connsiteX10" fmla="*/ 1047750 w 1543050"/>
              <a:gd name="connsiteY10" fmla="*/ 25400 h 190500"/>
              <a:gd name="connsiteX11" fmla="*/ 1003300 w 1543050"/>
              <a:gd name="connsiteY11" fmla="*/ 19050 h 190500"/>
              <a:gd name="connsiteX12" fmla="*/ 965200 w 1543050"/>
              <a:gd name="connsiteY12" fmla="*/ 12700 h 190500"/>
              <a:gd name="connsiteX13" fmla="*/ 812800 w 1543050"/>
              <a:gd name="connsiteY13" fmla="*/ 0 h 190500"/>
              <a:gd name="connsiteX14" fmla="*/ 330200 w 1543050"/>
              <a:gd name="connsiteY14" fmla="*/ 12700 h 190500"/>
              <a:gd name="connsiteX15" fmla="*/ 279400 w 1543050"/>
              <a:gd name="connsiteY15" fmla="*/ 25400 h 190500"/>
              <a:gd name="connsiteX16" fmla="*/ 254000 w 1543050"/>
              <a:gd name="connsiteY16" fmla="*/ 31750 h 190500"/>
              <a:gd name="connsiteX17" fmla="*/ 234950 w 1543050"/>
              <a:gd name="connsiteY17" fmla="*/ 38100 h 190500"/>
              <a:gd name="connsiteX18" fmla="*/ 171450 w 1543050"/>
              <a:gd name="connsiteY18" fmla="*/ 57150 h 190500"/>
              <a:gd name="connsiteX19" fmla="*/ 152400 w 1543050"/>
              <a:gd name="connsiteY19" fmla="*/ 63500 h 190500"/>
              <a:gd name="connsiteX20" fmla="*/ 133350 w 1543050"/>
              <a:gd name="connsiteY20" fmla="*/ 69850 h 190500"/>
              <a:gd name="connsiteX21" fmla="*/ 95250 w 1543050"/>
              <a:gd name="connsiteY21" fmla="*/ 95250 h 190500"/>
              <a:gd name="connsiteX22" fmla="*/ 76200 w 1543050"/>
              <a:gd name="connsiteY22" fmla="*/ 107950 h 190500"/>
              <a:gd name="connsiteX23" fmla="*/ 57150 w 1543050"/>
              <a:gd name="connsiteY23" fmla="*/ 114300 h 190500"/>
              <a:gd name="connsiteX24" fmla="*/ 44450 w 1543050"/>
              <a:gd name="connsiteY24" fmla="*/ 133350 h 190500"/>
              <a:gd name="connsiteX25" fmla="*/ 25400 w 1543050"/>
              <a:gd name="connsiteY25" fmla="*/ 146050 h 190500"/>
              <a:gd name="connsiteX26" fmla="*/ 19050 w 1543050"/>
              <a:gd name="connsiteY26" fmla="*/ 165100 h 190500"/>
              <a:gd name="connsiteX27" fmla="*/ 0 w 1543050"/>
              <a:gd name="connsiteY27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3050" h="190500">
                <a:moveTo>
                  <a:pt x="1543050" y="101600"/>
                </a:moveTo>
                <a:cubicBezTo>
                  <a:pt x="1534583" y="99483"/>
                  <a:pt x="1526169" y="97143"/>
                  <a:pt x="1517650" y="95250"/>
                </a:cubicBezTo>
                <a:cubicBezTo>
                  <a:pt x="1507114" y="92909"/>
                  <a:pt x="1496313" y="91740"/>
                  <a:pt x="1485900" y="88900"/>
                </a:cubicBezTo>
                <a:cubicBezTo>
                  <a:pt x="1472985" y="85378"/>
                  <a:pt x="1460500" y="80433"/>
                  <a:pt x="1447800" y="76200"/>
                </a:cubicBezTo>
                <a:cubicBezTo>
                  <a:pt x="1441450" y="74083"/>
                  <a:pt x="1435424" y="70363"/>
                  <a:pt x="1428750" y="69850"/>
                </a:cubicBezTo>
                <a:lnTo>
                  <a:pt x="1346200" y="63500"/>
                </a:lnTo>
                <a:cubicBezTo>
                  <a:pt x="1270901" y="44675"/>
                  <a:pt x="1390113" y="73553"/>
                  <a:pt x="1276350" y="50800"/>
                </a:cubicBezTo>
                <a:cubicBezTo>
                  <a:pt x="1269786" y="49487"/>
                  <a:pt x="1263864" y="45763"/>
                  <a:pt x="1257300" y="44450"/>
                </a:cubicBezTo>
                <a:cubicBezTo>
                  <a:pt x="1242624" y="41515"/>
                  <a:pt x="1227613" y="40561"/>
                  <a:pt x="1212850" y="38100"/>
                </a:cubicBezTo>
                <a:cubicBezTo>
                  <a:pt x="1202204" y="36326"/>
                  <a:pt x="1191861" y="32578"/>
                  <a:pt x="1181100" y="31750"/>
                </a:cubicBezTo>
                <a:cubicBezTo>
                  <a:pt x="1136731" y="28337"/>
                  <a:pt x="1092200" y="27517"/>
                  <a:pt x="1047750" y="25400"/>
                </a:cubicBezTo>
                <a:lnTo>
                  <a:pt x="1003300" y="19050"/>
                </a:lnTo>
                <a:cubicBezTo>
                  <a:pt x="990575" y="17092"/>
                  <a:pt x="977976" y="14297"/>
                  <a:pt x="965200" y="12700"/>
                </a:cubicBezTo>
                <a:cubicBezTo>
                  <a:pt x="915567" y="6496"/>
                  <a:pt x="862266" y="3533"/>
                  <a:pt x="812800" y="0"/>
                </a:cubicBezTo>
                <a:cubicBezTo>
                  <a:pt x="744066" y="1273"/>
                  <a:pt x="453304" y="3581"/>
                  <a:pt x="330200" y="12700"/>
                </a:cubicBezTo>
                <a:cubicBezTo>
                  <a:pt x="304057" y="14637"/>
                  <a:pt x="301141" y="19188"/>
                  <a:pt x="279400" y="25400"/>
                </a:cubicBezTo>
                <a:cubicBezTo>
                  <a:pt x="271009" y="27798"/>
                  <a:pt x="262391" y="29352"/>
                  <a:pt x="254000" y="31750"/>
                </a:cubicBezTo>
                <a:cubicBezTo>
                  <a:pt x="247564" y="33589"/>
                  <a:pt x="241386" y="36261"/>
                  <a:pt x="234950" y="38100"/>
                </a:cubicBezTo>
                <a:cubicBezTo>
                  <a:pt x="167772" y="57294"/>
                  <a:pt x="261992" y="26969"/>
                  <a:pt x="171450" y="57150"/>
                </a:cubicBezTo>
                <a:lnTo>
                  <a:pt x="152400" y="63500"/>
                </a:lnTo>
                <a:cubicBezTo>
                  <a:pt x="146050" y="65617"/>
                  <a:pt x="138919" y="66137"/>
                  <a:pt x="133350" y="69850"/>
                </a:cubicBezTo>
                <a:lnTo>
                  <a:pt x="95250" y="95250"/>
                </a:lnTo>
                <a:cubicBezTo>
                  <a:pt x="88900" y="99483"/>
                  <a:pt x="83440" y="105537"/>
                  <a:pt x="76200" y="107950"/>
                </a:cubicBezTo>
                <a:lnTo>
                  <a:pt x="57150" y="114300"/>
                </a:lnTo>
                <a:cubicBezTo>
                  <a:pt x="52917" y="120650"/>
                  <a:pt x="49846" y="127954"/>
                  <a:pt x="44450" y="133350"/>
                </a:cubicBezTo>
                <a:cubicBezTo>
                  <a:pt x="39054" y="138746"/>
                  <a:pt x="30168" y="140091"/>
                  <a:pt x="25400" y="146050"/>
                </a:cubicBezTo>
                <a:cubicBezTo>
                  <a:pt x="21219" y="151277"/>
                  <a:pt x="22043" y="159113"/>
                  <a:pt x="19050" y="165100"/>
                </a:cubicBezTo>
                <a:cubicBezTo>
                  <a:pt x="11870" y="179460"/>
                  <a:pt x="8930" y="181570"/>
                  <a:pt x="0" y="1905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008" y="1452470"/>
            <a:ext cx="3978991" cy="283178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57702" y="5891878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Lon</a:t>
            </a:r>
            <a:endParaRPr lang="en-US" sz="1200"/>
          </a:p>
        </p:txBody>
      </p:sp>
      <p:sp>
        <p:nvSpPr>
          <p:cNvPr id="28" name="TextBox 27"/>
          <p:cNvSpPr txBox="1"/>
          <p:nvPr/>
        </p:nvSpPr>
        <p:spPr>
          <a:xfrm>
            <a:off x="418482" y="4916653"/>
            <a:ext cx="3139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Low-level</a:t>
            </a:r>
          </a:p>
          <a:p>
            <a:r>
              <a:rPr lang="en-US" dirty="0" err="1" smtClean="0"/>
              <a:t>Vap</a:t>
            </a:r>
            <a:r>
              <a:rPr lang="en-US" dirty="0" smtClean="0"/>
              <a:t>. Mix. </a:t>
            </a:r>
          </a:p>
          <a:p>
            <a:r>
              <a:rPr lang="en-US" dirty="0" smtClean="0"/>
              <a:t>Ratio (kg/kg)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2654322" y="6119762"/>
            <a:ext cx="1472502" cy="169057"/>
          </a:xfrm>
          <a:custGeom>
            <a:avLst/>
            <a:gdLst>
              <a:gd name="connsiteX0" fmla="*/ 1543050 w 1543050"/>
              <a:gd name="connsiteY0" fmla="*/ 101600 h 190500"/>
              <a:gd name="connsiteX1" fmla="*/ 1517650 w 1543050"/>
              <a:gd name="connsiteY1" fmla="*/ 95250 h 190500"/>
              <a:gd name="connsiteX2" fmla="*/ 1485900 w 1543050"/>
              <a:gd name="connsiteY2" fmla="*/ 88900 h 190500"/>
              <a:gd name="connsiteX3" fmla="*/ 1447800 w 1543050"/>
              <a:gd name="connsiteY3" fmla="*/ 76200 h 190500"/>
              <a:gd name="connsiteX4" fmla="*/ 1428750 w 1543050"/>
              <a:gd name="connsiteY4" fmla="*/ 69850 h 190500"/>
              <a:gd name="connsiteX5" fmla="*/ 1346200 w 1543050"/>
              <a:gd name="connsiteY5" fmla="*/ 63500 h 190500"/>
              <a:gd name="connsiteX6" fmla="*/ 1276350 w 1543050"/>
              <a:gd name="connsiteY6" fmla="*/ 50800 h 190500"/>
              <a:gd name="connsiteX7" fmla="*/ 1257300 w 1543050"/>
              <a:gd name="connsiteY7" fmla="*/ 44450 h 190500"/>
              <a:gd name="connsiteX8" fmla="*/ 1212850 w 1543050"/>
              <a:gd name="connsiteY8" fmla="*/ 38100 h 190500"/>
              <a:gd name="connsiteX9" fmla="*/ 1181100 w 1543050"/>
              <a:gd name="connsiteY9" fmla="*/ 31750 h 190500"/>
              <a:gd name="connsiteX10" fmla="*/ 1047750 w 1543050"/>
              <a:gd name="connsiteY10" fmla="*/ 25400 h 190500"/>
              <a:gd name="connsiteX11" fmla="*/ 1003300 w 1543050"/>
              <a:gd name="connsiteY11" fmla="*/ 19050 h 190500"/>
              <a:gd name="connsiteX12" fmla="*/ 965200 w 1543050"/>
              <a:gd name="connsiteY12" fmla="*/ 12700 h 190500"/>
              <a:gd name="connsiteX13" fmla="*/ 812800 w 1543050"/>
              <a:gd name="connsiteY13" fmla="*/ 0 h 190500"/>
              <a:gd name="connsiteX14" fmla="*/ 330200 w 1543050"/>
              <a:gd name="connsiteY14" fmla="*/ 12700 h 190500"/>
              <a:gd name="connsiteX15" fmla="*/ 279400 w 1543050"/>
              <a:gd name="connsiteY15" fmla="*/ 25400 h 190500"/>
              <a:gd name="connsiteX16" fmla="*/ 254000 w 1543050"/>
              <a:gd name="connsiteY16" fmla="*/ 31750 h 190500"/>
              <a:gd name="connsiteX17" fmla="*/ 234950 w 1543050"/>
              <a:gd name="connsiteY17" fmla="*/ 38100 h 190500"/>
              <a:gd name="connsiteX18" fmla="*/ 171450 w 1543050"/>
              <a:gd name="connsiteY18" fmla="*/ 57150 h 190500"/>
              <a:gd name="connsiteX19" fmla="*/ 152400 w 1543050"/>
              <a:gd name="connsiteY19" fmla="*/ 63500 h 190500"/>
              <a:gd name="connsiteX20" fmla="*/ 133350 w 1543050"/>
              <a:gd name="connsiteY20" fmla="*/ 69850 h 190500"/>
              <a:gd name="connsiteX21" fmla="*/ 95250 w 1543050"/>
              <a:gd name="connsiteY21" fmla="*/ 95250 h 190500"/>
              <a:gd name="connsiteX22" fmla="*/ 76200 w 1543050"/>
              <a:gd name="connsiteY22" fmla="*/ 107950 h 190500"/>
              <a:gd name="connsiteX23" fmla="*/ 57150 w 1543050"/>
              <a:gd name="connsiteY23" fmla="*/ 114300 h 190500"/>
              <a:gd name="connsiteX24" fmla="*/ 44450 w 1543050"/>
              <a:gd name="connsiteY24" fmla="*/ 133350 h 190500"/>
              <a:gd name="connsiteX25" fmla="*/ 25400 w 1543050"/>
              <a:gd name="connsiteY25" fmla="*/ 146050 h 190500"/>
              <a:gd name="connsiteX26" fmla="*/ 19050 w 1543050"/>
              <a:gd name="connsiteY26" fmla="*/ 165100 h 190500"/>
              <a:gd name="connsiteX27" fmla="*/ 0 w 1543050"/>
              <a:gd name="connsiteY27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3050" h="190500">
                <a:moveTo>
                  <a:pt x="1543050" y="101600"/>
                </a:moveTo>
                <a:cubicBezTo>
                  <a:pt x="1534583" y="99483"/>
                  <a:pt x="1526169" y="97143"/>
                  <a:pt x="1517650" y="95250"/>
                </a:cubicBezTo>
                <a:cubicBezTo>
                  <a:pt x="1507114" y="92909"/>
                  <a:pt x="1496313" y="91740"/>
                  <a:pt x="1485900" y="88900"/>
                </a:cubicBezTo>
                <a:cubicBezTo>
                  <a:pt x="1472985" y="85378"/>
                  <a:pt x="1460500" y="80433"/>
                  <a:pt x="1447800" y="76200"/>
                </a:cubicBezTo>
                <a:cubicBezTo>
                  <a:pt x="1441450" y="74083"/>
                  <a:pt x="1435424" y="70363"/>
                  <a:pt x="1428750" y="69850"/>
                </a:cubicBezTo>
                <a:lnTo>
                  <a:pt x="1346200" y="63500"/>
                </a:lnTo>
                <a:cubicBezTo>
                  <a:pt x="1270901" y="44675"/>
                  <a:pt x="1390113" y="73553"/>
                  <a:pt x="1276350" y="50800"/>
                </a:cubicBezTo>
                <a:cubicBezTo>
                  <a:pt x="1269786" y="49487"/>
                  <a:pt x="1263864" y="45763"/>
                  <a:pt x="1257300" y="44450"/>
                </a:cubicBezTo>
                <a:cubicBezTo>
                  <a:pt x="1242624" y="41515"/>
                  <a:pt x="1227613" y="40561"/>
                  <a:pt x="1212850" y="38100"/>
                </a:cubicBezTo>
                <a:cubicBezTo>
                  <a:pt x="1202204" y="36326"/>
                  <a:pt x="1191861" y="32578"/>
                  <a:pt x="1181100" y="31750"/>
                </a:cubicBezTo>
                <a:cubicBezTo>
                  <a:pt x="1136731" y="28337"/>
                  <a:pt x="1092200" y="27517"/>
                  <a:pt x="1047750" y="25400"/>
                </a:cubicBezTo>
                <a:lnTo>
                  <a:pt x="1003300" y="19050"/>
                </a:lnTo>
                <a:cubicBezTo>
                  <a:pt x="990575" y="17092"/>
                  <a:pt x="977976" y="14297"/>
                  <a:pt x="965200" y="12700"/>
                </a:cubicBezTo>
                <a:cubicBezTo>
                  <a:pt x="915567" y="6496"/>
                  <a:pt x="862266" y="3533"/>
                  <a:pt x="812800" y="0"/>
                </a:cubicBezTo>
                <a:cubicBezTo>
                  <a:pt x="744066" y="1273"/>
                  <a:pt x="453304" y="3581"/>
                  <a:pt x="330200" y="12700"/>
                </a:cubicBezTo>
                <a:cubicBezTo>
                  <a:pt x="304057" y="14637"/>
                  <a:pt x="301141" y="19188"/>
                  <a:pt x="279400" y="25400"/>
                </a:cubicBezTo>
                <a:cubicBezTo>
                  <a:pt x="271009" y="27798"/>
                  <a:pt x="262391" y="29352"/>
                  <a:pt x="254000" y="31750"/>
                </a:cubicBezTo>
                <a:cubicBezTo>
                  <a:pt x="247564" y="33589"/>
                  <a:pt x="241386" y="36261"/>
                  <a:pt x="234950" y="38100"/>
                </a:cubicBezTo>
                <a:cubicBezTo>
                  <a:pt x="167772" y="57294"/>
                  <a:pt x="261992" y="26969"/>
                  <a:pt x="171450" y="57150"/>
                </a:cubicBezTo>
                <a:lnTo>
                  <a:pt x="152400" y="63500"/>
                </a:lnTo>
                <a:cubicBezTo>
                  <a:pt x="146050" y="65617"/>
                  <a:pt x="138919" y="66137"/>
                  <a:pt x="133350" y="69850"/>
                </a:cubicBezTo>
                <a:lnTo>
                  <a:pt x="95250" y="95250"/>
                </a:lnTo>
                <a:cubicBezTo>
                  <a:pt x="88900" y="99483"/>
                  <a:pt x="83440" y="105537"/>
                  <a:pt x="76200" y="107950"/>
                </a:cubicBezTo>
                <a:lnTo>
                  <a:pt x="57150" y="114300"/>
                </a:lnTo>
                <a:cubicBezTo>
                  <a:pt x="52917" y="120650"/>
                  <a:pt x="49846" y="127954"/>
                  <a:pt x="44450" y="133350"/>
                </a:cubicBezTo>
                <a:cubicBezTo>
                  <a:pt x="39054" y="138746"/>
                  <a:pt x="30168" y="140091"/>
                  <a:pt x="25400" y="146050"/>
                </a:cubicBezTo>
                <a:cubicBezTo>
                  <a:pt x="21219" y="151277"/>
                  <a:pt x="22043" y="159113"/>
                  <a:pt x="19050" y="165100"/>
                </a:cubicBezTo>
                <a:cubicBezTo>
                  <a:pt x="11870" y="179460"/>
                  <a:pt x="8930" y="181570"/>
                  <a:pt x="0" y="1905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0845" y="2349927"/>
            <a:ext cx="1072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Low-level</a:t>
            </a:r>
          </a:p>
          <a:p>
            <a:r>
              <a:rPr lang="en-US" dirty="0" smtClean="0"/>
              <a:t>T (K)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9088" y="479354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</p:txBody>
      </p:sp>
      <p:sp>
        <p:nvSpPr>
          <p:cNvPr id="21" name="Freeform 20"/>
          <p:cNvSpPr/>
          <p:nvPr/>
        </p:nvSpPr>
        <p:spPr>
          <a:xfrm>
            <a:off x="5937211" y="6039346"/>
            <a:ext cx="1481995" cy="172669"/>
          </a:xfrm>
          <a:custGeom>
            <a:avLst/>
            <a:gdLst>
              <a:gd name="connsiteX0" fmla="*/ 1466850 w 1466850"/>
              <a:gd name="connsiteY0" fmla="*/ 146050 h 234950"/>
              <a:gd name="connsiteX1" fmla="*/ 1422400 w 1466850"/>
              <a:gd name="connsiteY1" fmla="*/ 114300 h 234950"/>
              <a:gd name="connsiteX2" fmla="*/ 1384300 w 1466850"/>
              <a:gd name="connsiteY2" fmla="*/ 101600 h 234950"/>
              <a:gd name="connsiteX3" fmla="*/ 1276350 w 1466850"/>
              <a:gd name="connsiteY3" fmla="*/ 69850 h 234950"/>
              <a:gd name="connsiteX4" fmla="*/ 1250950 w 1466850"/>
              <a:gd name="connsiteY4" fmla="*/ 63500 h 234950"/>
              <a:gd name="connsiteX5" fmla="*/ 1231900 w 1466850"/>
              <a:gd name="connsiteY5" fmla="*/ 57150 h 234950"/>
              <a:gd name="connsiteX6" fmla="*/ 1193800 w 1466850"/>
              <a:gd name="connsiteY6" fmla="*/ 50800 h 234950"/>
              <a:gd name="connsiteX7" fmla="*/ 1143000 w 1466850"/>
              <a:gd name="connsiteY7" fmla="*/ 38100 h 234950"/>
              <a:gd name="connsiteX8" fmla="*/ 1117600 w 1466850"/>
              <a:gd name="connsiteY8" fmla="*/ 31750 h 234950"/>
              <a:gd name="connsiteX9" fmla="*/ 1092200 w 1466850"/>
              <a:gd name="connsiteY9" fmla="*/ 25400 h 234950"/>
              <a:gd name="connsiteX10" fmla="*/ 996950 w 1466850"/>
              <a:gd name="connsiteY10" fmla="*/ 19050 h 234950"/>
              <a:gd name="connsiteX11" fmla="*/ 876300 w 1466850"/>
              <a:gd name="connsiteY11" fmla="*/ 6350 h 234950"/>
              <a:gd name="connsiteX12" fmla="*/ 838200 w 1466850"/>
              <a:gd name="connsiteY12" fmla="*/ 0 h 234950"/>
              <a:gd name="connsiteX13" fmla="*/ 438150 w 1466850"/>
              <a:gd name="connsiteY13" fmla="*/ 12700 h 234950"/>
              <a:gd name="connsiteX14" fmla="*/ 393700 w 1466850"/>
              <a:gd name="connsiteY14" fmla="*/ 19050 h 234950"/>
              <a:gd name="connsiteX15" fmla="*/ 349250 w 1466850"/>
              <a:gd name="connsiteY15" fmla="*/ 31750 h 234950"/>
              <a:gd name="connsiteX16" fmla="*/ 304800 w 1466850"/>
              <a:gd name="connsiteY16" fmla="*/ 38100 h 234950"/>
              <a:gd name="connsiteX17" fmla="*/ 254000 w 1466850"/>
              <a:gd name="connsiteY17" fmla="*/ 50800 h 234950"/>
              <a:gd name="connsiteX18" fmla="*/ 196850 w 1466850"/>
              <a:gd name="connsiteY18" fmla="*/ 82550 h 234950"/>
              <a:gd name="connsiteX19" fmla="*/ 171450 w 1466850"/>
              <a:gd name="connsiteY19" fmla="*/ 101600 h 234950"/>
              <a:gd name="connsiteX20" fmla="*/ 152400 w 1466850"/>
              <a:gd name="connsiteY20" fmla="*/ 114300 h 234950"/>
              <a:gd name="connsiteX21" fmla="*/ 133350 w 1466850"/>
              <a:gd name="connsiteY21" fmla="*/ 133350 h 234950"/>
              <a:gd name="connsiteX22" fmla="*/ 114300 w 1466850"/>
              <a:gd name="connsiteY22" fmla="*/ 146050 h 234950"/>
              <a:gd name="connsiteX23" fmla="*/ 88900 w 1466850"/>
              <a:gd name="connsiteY23" fmla="*/ 165100 h 234950"/>
              <a:gd name="connsiteX24" fmla="*/ 57150 w 1466850"/>
              <a:gd name="connsiteY24" fmla="*/ 203200 h 234950"/>
              <a:gd name="connsiteX25" fmla="*/ 19050 w 1466850"/>
              <a:gd name="connsiteY25" fmla="*/ 222250 h 234950"/>
              <a:gd name="connsiteX26" fmla="*/ 0 w 1466850"/>
              <a:gd name="connsiteY26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66850" h="234950">
                <a:moveTo>
                  <a:pt x="1466850" y="146050"/>
                </a:moveTo>
                <a:cubicBezTo>
                  <a:pt x="1463439" y="143491"/>
                  <a:pt x="1429997" y="117676"/>
                  <a:pt x="1422400" y="114300"/>
                </a:cubicBezTo>
                <a:cubicBezTo>
                  <a:pt x="1410167" y="108863"/>
                  <a:pt x="1397143" y="105377"/>
                  <a:pt x="1384300" y="101600"/>
                </a:cubicBezTo>
                <a:lnTo>
                  <a:pt x="1276350" y="69850"/>
                </a:lnTo>
                <a:cubicBezTo>
                  <a:pt x="1267959" y="67452"/>
                  <a:pt x="1259341" y="65898"/>
                  <a:pt x="1250950" y="63500"/>
                </a:cubicBezTo>
                <a:cubicBezTo>
                  <a:pt x="1244514" y="61661"/>
                  <a:pt x="1238434" y="58602"/>
                  <a:pt x="1231900" y="57150"/>
                </a:cubicBezTo>
                <a:cubicBezTo>
                  <a:pt x="1219331" y="54357"/>
                  <a:pt x="1206389" y="53498"/>
                  <a:pt x="1193800" y="50800"/>
                </a:cubicBezTo>
                <a:cubicBezTo>
                  <a:pt x="1176733" y="47143"/>
                  <a:pt x="1159933" y="42333"/>
                  <a:pt x="1143000" y="38100"/>
                </a:cubicBezTo>
                <a:lnTo>
                  <a:pt x="1117600" y="31750"/>
                </a:lnTo>
                <a:cubicBezTo>
                  <a:pt x="1109133" y="29633"/>
                  <a:pt x="1100908" y="25981"/>
                  <a:pt x="1092200" y="25400"/>
                </a:cubicBezTo>
                <a:lnTo>
                  <a:pt x="996950" y="19050"/>
                </a:lnTo>
                <a:cubicBezTo>
                  <a:pt x="935416" y="3666"/>
                  <a:pt x="999450" y="18079"/>
                  <a:pt x="876300" y="6350"/>
                </a:cubicBezTo>
                <a:cubicBezTo>
                  <a:pt x="863483" y="5129"/>
                  <a:pt x="850900" y="2117"/>
                  <a:pt x="838200" y="0"/>
                </a:cubicBezTo>
                <a:cubicBezTo>
                  <a:pt x="645426" y="3637"/>
                  <a:pt x="582006" y="-4224"/>
                  <a:pt x="438150" y="12700"/>
                </a:cubicBezTo>
                <a:cubicBezTo>
                  <a:pt x="423285" y="14449"/>
                  <a:pt x="408426" y="16373"/>
                  <a:pt x="393700" y="19050"/>
                </a:cubicBezTo>
                <a:cubicBezTo>
                  <a:pt x="220098" y="50614"/>
                  <a:pt x="485265" y="4547"/>
                  <a:pt x="349250" y="31750"/>
                </a:cubicBezTo>
                <a:cubicBezTo>
                  <a:pt x="334574" y="34685"/>
                  <a:pt x="319476" y="35165"/>
                  <a:pt x="304800" y="38100"/>
                </a:cubicBezTo>
                <a:cubicBezTo>
                  <a:pt x="287684" y="41523"/>
                  <a:pt x="254000" y="50800"/>
                  <a:pt x="254000" y="50800"/>
                </a:cubicBezTo>
                <a:cubicBezTo>
                  <a:pt x="210331" y="79913"/>
                  <a:pt x="230380" y="71373"/>
                  <a:pt x="196850" y="82550"/>
                </a:cubicBezTo>
                <a:cubicBezTo>
                  <a:pt x="188383" y="88900"/>
                  <a:pt x="180062" y="95449"/>
                  <a:pt x="171450" y="101600"/>
                </a:cubicBezTo>
                <a:cubicBezTo>
                  <a:pt x="165240" y="106036"/>
                  <a:pt x="158263" y="109414"/>
                  <a:pt x="152400" y="114300"/>
                </a:cubicBezTo>
                <a:cubicBezTo>
                  <a:pt x="145501" y="120049"/>
                  <a:pt x="140249" y="127601"/>
                  <a:pt x="133350" y="133350"/>
                </a:cubicBezTo>
                <a:cubicBezTo>
                  <a:pt x="127487" y="138236"/>
                  <a:pt x="120510" y="141614"/>
                  <a:pt x="114300" y="146050"/>
                </a:cubicBezTo>
                <a:cubicBezTo>
                  <a:pt x="105688" y="152201"/>
                  <a:pt x="96935" y="158212"/>
                  <a:pt x="88900" y="165100"/>
                </a:cubicBezTo>
                <a:cubicBezTo>
                  <a:pt x="16080" y="227517"/>
                  <a:pt x="115941" y="144409"/>
                  <a:pt x="57150" y="203200"/>
                </a:cubicBezTo>
                <a:cubicBezTo>
                  <a:pt x="38952" y="221398"/>
                  <a:pt x="39708" y="211921"/>
                  <a:pt x="19050" y="222250"/>
                </a:cubicBezTo>
                <a:cubicBezTo>
                  <a:pt x="12224" y="225663"/>
                  <a:pt x="0" y="234950"/>
                  <a:pt x="0" y="23495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920488" y="3398146"/>
            <a:ext cx="1478154" cy="174692"/>
          </a:xfrm>
          <a:custGeom>
            <a:avLst/>
            <a:gdLst>
              <a:gd name="connsiteX0" fmla="*/ 1466850 w 1466850"/>
              <a:gd name="connsiteY0" fmla="*/ 146050 h 234950"/>
              <a:gd name="connsiteX1" fmla="*/ 1422400 w 1466850"/>
              <a:gd name="connsiteY1" fmla="*/ 114300 h 234950"/>
              <a:gd name="connsiteX2" fmla="*/ 1384300 w 1466850"/>
              <a:gd name="connsiteY2" fmla="*/ 101600 h 234950"/>
              <a:gd name="connsiteX3" fmla="*/ 1276350 w 1466850"/>
              <a:gd name="connsiteY3" fmla="*/ 69850 h 234950"/>
              <a:gd name="connsiteX4" fmla="*/ 1250950 w 1466850"/>
              <a:gd name="connsiteY4" fmla="*/ 63500 h 234950"/>
              <a:gd name="connsiteX5" fmla="*/ 1231900 w 1466850"/>
              <a:gd name="connsiteY5" fmla="*/ 57150 h 234950"/>
              <a:gd name="connsiteX6" fmla="*/ 1193800 w 1466850"/>
              <a:gd name="connsiteY6" fmla="*/ 50800 h 234950"/>
              <a:gd name="connsiteX7" fmla="*/ 1143000 w 1466850"/>
              <a:gd name="connsiteY7" fmla="*/ 38100 h 234950"/>
              <a:gd name="connsiteX8" fmla="*/ 1117600 w 1466850"/>
              <a:gd name="connsiteY8" fmla="*/ 31750 h 234950"/>
              <a:gd name="connsiteX9" fmla="*/ 1092200 w 1466850"/>
              <a:gd name="connsiteY9" fmla="*/ 25400 h 234950"/>
              <a:gd name="connsiteX10" fmla="*/ 996950 w 1466850"/>
              <a:gd name="connsiteY10" fmla="*/ 19050 h 234950"/>
              <a:gd name="connsiteX11" fmla="*/ 876300 w 1466850"/>
              <a:gd name="connsiteY11" fmla="*/ 6350 h 234950"/>
              <a:gd name="connsiteX12" fmla="*/ 838200 w 1466850"/>
              <a:gd name="connsiteY12" fmla="*/ 0 h 234950"/>
              <a:gd name="connsiteX13" fmla="*/ 438150 w 1466850"/>
              <a:gd name="connsiteY13" fmla="*/ 12700 h 234950"/>
              <a:gd name="connsiteX14" fmla="*/ 393700 w 1466850"/>
              <a:gd name="connsiteY14" fmla="*/ 19050 h 234950"/>
              <a:gd name="connsiteX15" fmla="*/ 349250 w 1466850"/>
              <a:gd name="connsiteY15" fmla="*/ 31750 h 234950"/>
              <a:gd name="connsiteX16" fmla="*/ 304800 w 1466850"/>
              <a:gd name="connsiteY16" fmla="*/ 38100 h 234950"/>
              <a:gd name="connsiteX17" fmla="*/ 254000 w 1466850"/>
              <a:gd name="connsiteY17" fmla="*/ 50800 h 234950"/>
              <a:gd name="connsiteX18" fmla="*/ 196850 w 1466850"/>
              <a:gd name="connsiteY18" fmla="*/ 82550 h 234950"/>
              <a:gd name="connsiteX19" fmla="*/ 171450 w 1466850"/>
              <a:gd name="connsiteY19" fmla="*/ 101600 h 234950"/>
              <a:gd name="connsiteX20" fmla="*/ 152400 w 1466850"/>
              <a:gd name="connsiteY20" fmla="*/ 114300 h 234950"/>
              <a:gd name="connsiteX21" fmla="*/ 133350 w 1466850"/>
              <a:gd name="connsiteY21" fmla="*/ 133350 h 234950"/>
              <a:gd name="connsiteX22" fmla="*/ 114300 w 1466850"/>
              <a:gd name="connsiteY22" fmla="*/ 146050 h 234950"/>
              <a:gd name="connsiteX23" fmla="*/ 88900 w 1466850"/>
              <a:gd name="connsiteY23" fmla="*/ 165100 h 234950"/>
              <a:gd name="connsiteX24" fmla="*/ 57150 w 1466850"/>
              <a:gd name="connsiteY24" fmla="*/ 203200 h 234950"/>
              <a:gd name="connsiteX25" fmla="*/ 19050 w 1466850"/>
              <a:gd name="connsiteY25" fmla="*/ 222250 h 234950"/>
              <a:gd name="connsiteX26" fmla="*/ 0 w 1466850"/>
              <a:gd name="connsiteY26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66850" h="234950">
                <a:moveTo>
                  <a:pt x="1466850" y="146050"/>
                </a:moveTo>
                <a:cubicBezTo>
                  <a:pt x="1463439" y="143491"/>
                  <a:pt x="1429997" y="117676"/>
                  <a:pt x="1422400" y="114300"/>
                </a:cubicBezTo>
                <a:cubicBezTo>
                  <a:pt x="1410167" y="108863"/>
                  <a:pt x="1397143" y="105377"/>
                  <a:pt x="1384300" y="101600"/>
                </a:cubicBezTo>
                <a:lnTo>
                  <a:pt x="1276350" y="69850"/>
                </a:lnTo>
                <a:cubicBezTo>
                  <a:pt x="1267959" y="67452"/>
                  <a:pt x="1259341" y="65898"/>
                  <a:pt x="1250950" y="63500"/>
                </a:cubicBezTo>
                <a:cubicBezTo>
                  <a:pt x="1244514" y="61661"/>
                  <a:pt x="1238434" y="58602"/>
                  <a:pt x="1231900" y="57150"/>
                </a:cubicBezTo>
                <a:cubicBezTo>
                  <a:pt x="1219331" y="54357"/>
                  <a:pt x="1206389" y="53498"/>
                  <a:pt x="1193800" y="50800"/>
                </a:cubicBezTo>
                <a:cubicBezTo>
                  <a:pt x="1176733" y="47143"/>
                  <a:pt x="1159933" y="42333"/>
                  <a:pt x="1143000" y="38100"/>
                </a:cubicBezTo>
                <a:lnTo>
                  <a:pt x="1117600" y="31750"/>
                </a:lnTo>
                <a:cubicBezTo>
                  <a:pt x="1109133" y="29633"/>
                  <a:pt x="1100908" y="25981"/>
                  <a:pt x="1092200" y="25400"/>
                </a:cubicBezTo>
                <a:lnTo>
                  <a:pt x="996950" y="19050"/>
                </a:lnTo>
                <a:cubicBezTo>
                  <a:pt x="935416" y="3666"/>
                  <a:pt x="999450" y="18079"/>
                  <a:pt x="876300" y="6350"/>
                </a:cubicBezTo>
                <a:cubicBezTo>
                  <a:pt x="863483" y="5129"/>
                  <a:pt x="850900" y="2117"/>
                  <a:pt x="838200" y="0"/>
                </a:cubicBezTo>
                <a:cubicBezTo>
                  <a:pt x="645426" y="3637"/>
                  <a:pt x="582006" y="-4224"/>
                  <a:pt x="438150" y="12700"/>
                </a:cubicBezTo>
                <a:cubicBezTo>
                  <a:pt x="423285" y="14449"/>
                  <a:pt x="408426" y="16373"/>
                  <a:pt x="393700" y="19050"/>
                </a:cubicBezTo>
                <a:cubicBezTo>
                  <a:pt x="220098" y="50614"/>
                  <a:pt x="485265" y="4547"/>
                  <a:pt x="349250" y="31750"/>
                </a:cubicBezTo>
                <a:cubicBezTo>
                  <a:pt x="334574" y="34685"/>
                  <a:pt x="319476" y="35165"/>
                  <a:pt x="304800" y="38100"/>
                </a:cubicBezTo>
                <a:cubicBezTo>
                  <a:pt x="287684" y="41523"/>
                  <a:pt x="254000" y="50800"/>
                  <a:pt x="254000" y="50800"/>
                </a:cubicBezTo>
                <a:cubicBezTo>
                  <a:pt x="210331" y="79913"/>
                  <a:pt x="230380" y="71373"/>
                  <a:pt x="196850" y="82550"/>
                </a:cubicBezTo>
                <a:cubicBezTo>
                  <a:pt x="188383" y="88900"/>
                  <a:pt x="180062" y="95449"/>
                  <a:pt x="171450" y="101600"/>
                </a:cubicBezTo>
                <a:cubicBezTo>
                  <a:pt x="165240" y="106036"/>
                  <a:pt x="158263" y="109414"/>
                  <a:pt x="152400" y="114300"/>
                </a:cubicBezTo>
                <a:cubicBezTo>
                  <a:pt x="145501" y="120049"/>
                  <a:pt x="140249" y="127601"/>
                  <a:pt x="133350" y="133350"/>
                </a:cubicBezTo>
                <a:cubicBezTo>
                  <a:pt x="127487" y="138236"/>
                  <a:pt x="120510" y="141614"/>
                  <a:pt x="114300" y="146050"/>
                </a:cubicBezTo>
                <a:cubicBezTo>
                  <a:pt x="105688" y="152201"/>
                  <a:pt x="96935" y="158212"/>
                  <a:pt x="88900" y="165100"/>
                </a:cubicBezTo>
                <a:cubicBezTo>
                  <a:pt x="16080" y="227517"/>
                  <a:pt x="115941" y="144409"/>
                  <a:pt x="57150" y="203200"/>
                </a:cubicBezTo>
                <a:cubicBezTo>
                  <a:pt x="38952" y="221398"/>
                  <a:pt x="39708" y="211921"/>
                  <a:pt x="19050" y="222250"/>
                </a:cubicBezTo>
                <a:cubicBezTo>
                  <a:pt x="12224" y="225663"/>
                  <a:pt x="0" y="234950"/>
                  <a:pt x="0" y="23495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026556" y="5876239"/>
            <a:ext cx="1711181" cy="309949"/>
          </a:xfrm>
          <a:custGeom>
            <a:avLst/>
            <a:gdLst>
              <a:gd name="connsiteX0" fmla="*/ 1790700 w 1790700"/>
              <a:gd name="connsiteY0" fmla="*/ 330200 h 361984"/>
              <a:gd name="connsiteX1" fmla="*/ 1765300 w 1790700"/>
              <a:gd name="connsiteY1" fmla="*/ 323850 h 361984"/>
              <a:gd name="connsiteX2" fmla="*/ 1746250 w 1790700"/>
              <a:gd name="connsiteY2" fmla="*/ 311150 h 361984"/>
              <a:gd name="connsiteX3" fmla="*/ 1695450 w 1790700"/>
              <a:gd name="connsiteY3" fmla="*/ 273050 h 361984"/>
              <a:gd name="connsiteX4" fmla="*/ 1644650 w 1790700"/>
              <a:gd name="connsiteY4" fmla="*/ 247650 h 361984"/>
              <a:gd name="connsiteX5" fmla="*/ 1606550 w 1790700"/>
              <a:gd name="connsiteY5" fmla="*/ 234950 h 361984"/>
              <a:gd name="connsiteX6" fmla="*/ 1587500 w 1790700"/>
              <a:gd name="connsiteY6" fmla="*/ 228600 h 361984"/>
              <a:gd name="connsiteX7" fmla="*/ 1568450 w 1790700"/>
              <a:gd name="connsiteY7" fmla="*/ 215900 h 361984"/>
              <a:gd name="connsiteX8" fmla="*/ 1524000 w 1790700"/>
              <a:gd name="connsiteY8" fmla="*/ 196850 h 361984"/>
              <a:gd name="connsiteX9" fmla="*/ 1485900 w 1790700"/>
              <a:gd name="connsiteY9" fmla="*/ 177800 h 361984"/>
              <a:gd name="connsiteX10" fmla="*/ 1473200 w 1790700"/>
              <a:gd name="connsiteY10" fmla="*/ 158750 h 361984"/>
              <a:gd name="connsiteX11" fmla="*/ 1454150 w 1790700"/>
              <a:gd name="connsiteY11" fmla="*/ 152400 h 361984"/>
              <a:gd name="connsiteX12" fmla="*/ 1416050 w 1790700"/>
              <a:gd name="connsiteY12" fmla="*/ 127000 h 361984"/>
              <a:gd name="connsiteX13" fmla="*/ 1397000 w 1790700"/>
              <a:gd name="connsiteY13" fmla="*/ 120650 h 361984"/>
              <a:gd name="connsiteX14" fmla="*/ 1377950 w 1790700"/>
              <a:gd name="connsiteY14" fmla="*/ 107950 h 361984"/>
              <a:gd name="connsiteX15" fmla="*/ 1327150 w 1790700"/>
              <a:gd name="connsiteY15" fmla="*/ 95250 h 361984"/>
              <a:gd name="connsiteX16" fmla="*/ 1289050 w 1790700"/>
              <a:gd name="connsiteY16" fmla="*/ 82550 h 361984"/>
              <a:gd name="connsiteX17" fmla="*/ 1270000 w 1790700"/>
              <a:gd name="connsiteY17" fmla="*/ 76200 h 361984"/>
              <a:gd name="connsiteX18" fmla="*/ 1250950 w 1790700"/>
              <a:gd name="connsiteY18" fmla="*/ 69850 h 361984"/>
              <a:gd name="connsiteX19" fmla="*/ 1225550 w 1790700"/>
              <a:gd name="connsiteY19" fmla="*/ 63500 h 361984"/>
              <a:gd name="connsiteX20" fmla="*/ 1117600 w 1790700"/>
              <a:gd name="connsiteY20" fmla="*/ 57150 h 361984"/>
              <a:gd name="connsiteX21" fmla="*/ 1047750 w 1790700"/>
              <a:gd name="connsiteY21" fmla="*/ 38100 h 361984"/>
              <a:gd name="connsiteX22" fmla="*/ 1047750 w 1790700"/>
              <a:gd name="connsiteY22" fmla="*/ 38100 h 361984"/>
              <a:gd name="connsiteX23" fmla="*/ 996950 w 1790700"/>
              <a:gd name="connsiteY23" fmla="*/ 25400 h 361984"/>
              <a:gd name="connsiteX24" fmla="*/ 958850 w 1790700"/>
              <a:gd name="connsiteY24" fmla="*/ 12700 h 361984"/>
              <a:gd name="connsiteX25" fmla="*/ 908050 w 1790700"/>
              <a:gd name="connsiteY25" fmla="*/ 0 h 361984"/>
              <a:gd name="connsiteX26" fmla="*/ 723900 w 1790700"/>
              <a:gd name="connsiteY26" fmla="*/ 6350 h 361984"/>
              <a:gd name="connsiteX27" fmla="*/ 704850 w 1790700"/>
              <a:gd name="connsiteY27" fmla="*/ 12700 h 361984"/>
              <a:gd name="connsiteX28" fmla="*/ 673100 w 1790700"/>
              <a:gd name="connsiteY28" fmla="*/ 19050 h 361984"/>
              <a:gd name="connsiteX29" fmla="*/ 609600 w 1790700"/>
              <a:gd name="connsiteY29" fmla="*/ 44450 h 361984"/>
              <a:gd name="connsiteX30" fmla="*/ 590550 w 1790700"/>
              <a:gd name="connsiteY30" fmla="*/ 50800 h 361984"/>
              <a:gd name="connsiteX31" fmla="*/ 546100 w 1790700"/>
              <a:gd name="connsiteY31" fmla="*/ 76200 h 361984"/>
              <a:gd name="connsiteX32" fmla="*/ 527050 w 1790700"/>
              <a:gd name="connsiteY32" fmla="*/ 88900 h 361984"/>
              <a:gd name="connsiteX33" fmla="*/ 501650 w 1790700"/>
              <a:gd name="connsiteY33" fmla="*/ 101600 h 361984"/>
              <a:gd name="connsiteX34" fmla="*/ 482600 w 1790700"/>
              <a:gd name="connsiteY34" fmla="*/ 114300 h 361984"/>
              <a:gd name="connsiteX35" fmla="*/ 457200 w 1790700"/>
              <a:gd name="connsiteY35" fmla="*/ 133350 h 361984"/>
              <a:gd name="connsiteX36" fmla="*/ 438150 w 1790700"/>
              <a:gd name="connsiteY36" fmla="*/ 139700 h 361984"/>
              <a:gd name="connsiteX37" fmla="*/ 387350 w 1790700"/>
              <a:gd name="connsiteY37" fmla="*/ 184150 h 361984"/>
              <a:gd name="connsiteX38" fmla="*/ 368300 w 1790700"/>
              <a:gd name="connsiteY38" fmla="*/ 203200 h 361984"/>
              <a:gd name="connsiteX39" fmla="*/ 342900 w 1790700"/>
              <a:gd name="connsiteY39" fmla="*/ 215900 h 361984"/>
              <a:gd name="connsiteX40" fmla="*/ 323850 w 1790700"/>
              <a:gd name="connsiteY40" fmla="*/ 228600 h 361984"/>
              <a:gd name="connsiteX41" fmla="*/ 304800 w 1790700"/>
              <a:gd name="connsiteY41" fmla="*/ 234950 h 361984"/>
              <a:gd name="connsiteX42" fmla="*/ 285750 w 1790700"/>
              <a:gd name="connsiteY42" fmla="*/ 247650 h 361984"/>
              <a:gd name="connsiteX43" fmla="*/ 266700 w 1790700"/>
              <a:gd name="connsiteY43" fmla="*/ 254000 h 361984"/>
              <a:gd name="connsiteX44" fmla="*/ 247650 w 1790700"/>
              <a:gd name="connsiteY44" fmla="*/ 266700 h 361984"/>
              <a:gd name="connsiteX45" fmla="*/ 196850 w 1790700"/>
              <a:gd name="connsiteY45" fmla="*/ 279400 h 361984"/>
              <a:gd name="connsiteX46" fmla="*/ 107950 w 1790700"/>
              <a:gd name="connsiteY46" fmla="*/ 317500 h 361984"/>
              <a:gd name="connsiteX47" fmla="*/ 88900 w 1790700"/>
              <a:gd name="connsiteY47" fmla="*/ 323850 h 361984"/>
              <a:gd name="connsiteX48" fmla="*/ 50800 w 1790700"/>
              <a:gd name="connsiteY48" fmla="*/ 349250 h 361984"/>
              <a:gd name="connsiteX49" fmla="*/ 0 w 1790700"/>
              <a:gd name="connsiteY49" fmla="*/ 361950 h 36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90700" h="361984">
                <a:moveTo>
                  <a:pt x="1790700" y="330200"/>
                </a:moveTo>
                <a:cubicBezTo>
                  <a:pt x="1782233" y="328083"/>
                  <a:pt x="1773322" y="327288"/>
                  <a:pt x="1765300" y="323850"/>
                </a:cubicBezTo>
                <a:cubicBezTo>
                  <a:pt x="1758285" y="320844"/>
                  <a:pt x="1752422" y="315639"/>
                  <a:pt x="1746250" y="311150"/>
                </a:cubicBezTo>
                <a:cubicBezTo>
                  <a:pt x="1729132" y="298700"/>
                  <a:pt x="1713399" y="284268"/>
                  <a:pt x="1695450" y="273050"/>
                </a:cubicBezTo>
                <a:cubicBezTo>
                  <a:pt x="1679396" y="263016"/>
                  <a:pt x="1662611" y="253637"/>
                  <a:pt x="1644650" y="247650"/>
                </a:cubicBezTo>
                <a:lnTo>
                  <a:pt x="1606550" y="234950"/>
                </a:lnTo>
                <a:cubicBezTo>
                  <a:pt x="1600200" y="232833"/>
                  <a:pt x="1593069" y="232313"/>
                  <a:pt x="1587500" y="228600"/>
                </a:cubicBezTo>
                <a:cubicBezTo>
                  <a:pt x="1581150" y="224367"/>
                  <a:pt x="1575276" y="219313"/>
                  <a:pt x="1568450" y="215900"/>
                </a:cubicBezTo>
                <a:cubicBezTo>
                  <a:pt x="1497210" y="180280"/>
                  <a:pt x="1616495" y="249704"/>
                  <a:pt x="1524000" y="196850"/>
                </a:cubicBezTo>
                <a:cubicBezTo>
                  <a:pt x="1489533" y="177155"/>
                  <a:pt x="1520827" y="189442"/>
                  <a:pt x="1485900" y="177800"/>
                </a:cubicBezTo>
                <a:cubicBezTo>
                  <a:pt x="1481667" y="171450"/>
                  <a:pt x="1479159" y="163518"/>
                  <a:pt x="1473200" y="158750"/>
                </a:cubicBezTo>
                <a:cubicBezTo>
                  <a:pt x="1467973" y="154569"/>
                  <a:pt x="1460001" y="155651"/>
                  <a:pt x="1454150" y="152400"/>
                </a:cubicBezTo>
                <a:cubicBezTo>
                  <a:pt x="1440807" y="144987"/>
                  <a:pt x="1428750" y="135467"/>
                  <a:pt x="1416050" y="127000"/>
                </a:cubicBezTo>
                <a:cubicBezTo>
                  <a:pt x="1410481" y="123287"/>
                  <a:pt x="1402987" y="123643"/>
                  <a:pt x="1397000" y="120650"/>
                </a:cubicBezTo>
                <a:cubicBezTo>
                  <a:pt x="1390174" y="117237"/>
                  <a:pt x="1385122" y="110558"/>
                  <a:pt x="1377950" y="107950"/>
                </a:cubicBezTo>
                <a:cubicBezTo>
                  <a:pt x="1361546" y="101985"/>
                  <a:pt x="1343709" y="100770"/>
                  <a:pt x="1327150" y="95250"/>
                </a:cubicBezTo>
                <a:lnTo>
                  <a:pt x="1289050" y="82550"/>
                </a:lnTo>
                <a:lnTo>
                  <a:pt x="1270000" y="76200"/>
                </a:lnTo>
                <a:cubicBezTo>
                  <a:pt x="1263650" y="74083"/>
                  <a:pt x="1257444" y="71473"/>
                  <a:pt x="1250950" y="69850"/>
                </a:cubicBezTo>
                <a:cubicBezTo>
                  <a:pt x="1242483" y="67733"/>
                  <a:pt x="1234238" y="64327"/>
                  <a:pt x="1225550" y="63500"/>
                </a:cubicBezTo>
                <a:cubicBezTo>
                  <a:pt x="1189667" y="60083"/>
                  <a:pt x="1153583" y="59267"/>
                  <a:pt x="1117600" y="57150"/>
                </a:cubicBezTo>
                <a:cubicBezTo>
                  <a:pt x="1072723" y="48175"/>
                  <a:pt x="1096089" y="54213"/>
                  <a:pt x="1047750" y="38100"/>
                </a:cubicBezTo>
                <a:lnTo>
                  <a:pt x="1047750" y="38100"/>
                </a:lnTo>
                <a:cubicBezTo>
                  <a:pt x="1030817" y="33867"/>
                  <a:pt x="1013509" y="30920"/>
                  <a:pt x="996950" y="25400"/>
                </a:cubicBezTo>
                <a:cubicBezTo>
                  <a:pt x="984250" y="21167"/>
                  <a:pt x="971977" y="15325"/>
                  <a:pt x="958850" y="12700"/>
                </a:cubicBezTo>
                <a:cubicBezTo>
                  <a:pt x="920536" y="5037"/>
                  <a:pt x="937339" y="9763"/>
                  <a:pt x="908050" y="0"/>
                </a:cubicBezTo>
                <a:cubicBezTo>
                  <a:pt x="846667" y="2117"/>
                  <a:pt x="785200" y="2519"/>
                  <a:pt x="723900" y="6350"/>
                </a:cubicBezTo>
                <a:cubicBezTo>
                  <a:pt x="717220" y="6768"/>
                  <a:pt x="711344" y="11077"/>
                  <a:pt x="704850" y="12700"/>
                </a:cubicBezTo>
                <a:cubicBezTo>
                  <a:pt x="694379" y="15318"/>
                  <a:pt x="683683" y="16933"/>
                  <a:pt x="673100" y="19050"/>
                </a:cubicBezTo>
                <a:cubicBezTo>
                  <a:pt x="635726" y="37737"/>
                  <a:pt x="656680" y="28757"/>
                  <a:pt x="609600" y="44450"/>
                </a:cubicBezTo>
                <a:cubicBezTo>
                  <a:pt x="603250" y="46567"/>
                  <a:pt x="596119" y="47087"/>
                  <a:pt x="590550" y="50800"/>
                </a:cubicBezTo>
                <a:cubicBezTo>
                  <a:pt x="544138" y="81742"/>
                  <a:pt x="602496" y="43974"/>
                  <a:pt x="546100" y="76200"/>
                </a:cubicBezTo>
                <a:cubicBezTo>
                  <a:pt x="539474" y="79986"/>
                  <a:pt x="533676" y="85114"/>
                  <a:pt x="527050" y="88900"/>
                </a:cubicBezTo>
                <a:cubicBezTo>
                  <a:pt x="518831" y="93596"/>
                  <a:pt x="509869" y="96904"/>
                  <a:pt x="501650" y="101600"/>
                </a:cubicBezTo>
                <a:cubicBezTo>
                  <a:pt x="495024" y="105386"/>
                  <a:pt x="488810" y="109864"/>
                  <a:pt x="482600" y="114300"/>
                </a:cubicBezTo>
                <a:cubicBezTo>
                  <a:pt x="473988" y="120451"/>
                  <a:pt x="466389" y="128099"/>
                  <a:pt x="457200" y="133350"/>
                </a:cubicBezTo>
                <a:cubicBezTo>
                  <a:pt x="451388" y="136671"/>
                  <a:pt x="444500" y="137583"/>
                  <a:pt x="438150" y="139700"/>
                </a:cubicBezTo>
                <a:cubicBezTo>
                  <a:pt x="375586" y="202264"/>
                  <a:pt x="448563" y="131682"/>
                  <a:pt x="387350" y="184150"/>
                </a:cubicBezTo>
                <a:cubicBezTo>
                  <a:pt x="380532" y="189994"/>
                  <a:pt x="375608" y="197980"/>
                  <a:pt x="368300" y="203200"/>
                </a:cubicBezTo>
                <a:cubicBezTo>
                  <a:pt x="360597" y="208702"/>
                  <a:pt x="351119" y="211204"/>
                  <a:pt x="342900" y="215900"/>
                </a:cubicBezTo>
                <a:cubicBezTo>
                  <a:pt x="336274" y="219686"/>
                  <a:pt x="330676" y="225187"/>
                  <a:pt x="323850" y="228600"/>
                </a:cubicBezTo>
                <a:cubicBezTo>
                  <a:pt x="317863" y="231593"/>
                  <a:pt x="310787" y="231957"/>
                  <a:pt x="304800" y="234950"/>
                </a:cubicBezTo>
                <a:cubicBezTo>
                  <a:pt x="297974" y="238363"/>
                  <a:pt x="292576" y="244237"/>
                  <a:pt x="285750" y="247650"/>
                </a:cubicBezTo>
                <a:cubicBezTo>
                  <a:pt x="279763" y="250643"/>
                  <a:pt x="272687" y="251007"/>
                  <a:pt x="266700" y="254000"/>
                </a:cubicBezTo>
                <a:cubicBezTo>
                  <a:pt x="259874" y="257413"/>
                  <a:pt x="254822" y="264092"/>
                  <a:pt x="247650" y="266700"/>
                </a:cubicBezTo>
                <a:cubicBezTo>
                  <a:pt x="231246" y="272665"/>
                  <a:pt x="212462" y="271594"/>
                  <a:pt x="196850" y="279400"/>
                </a:cubicBezTo>
                <a:cubicBezTo>
                  <a:pt x="134076" y="310787"/>
                  <a:pt x="164011" y="298813"/>
                  <a:pt x="107950" y="317500"/>
                </a:cubicBezTo>
                <a:cubicBezTo>
                  <a:pt x="101600" y="319617"/>
                  <a:pt x="94469" y="320137"/>
                  <a:pt x="88900" y="323850"/>
                </a:cubicBezTo>
                <a:cubicBezTo>
                  <a:pt x="76200" y="332317"/>
                  <a:pt x="65280" y="344423"/>
                  <a:pt x="50800" y="349250"/>
                </a:cubicBezTo>
                <a:cubicBezTo>
                  <a:pt x="8684" y="363289"/>
                  <a:pt x="26087" y="361950"/>
                  <a:pt x="0" y="36195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2700000">
            <a:off x="10471788" y="5493528"/>
            <a:ext cx="721891" cy="32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Precip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855677" y="1462689"/>
            <a:ext cx="2022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1700 UTC  </a:t>
            </a:r>
            <a:r>
              <a:rPr lang="en-US" sz="1400" dirty="0" smtClean="0"/>
              <a:t>(CI -12 </a:t>
            </a:r>
            <a:r>
              <a:rPr lang="en-US" sz="1400" dirty="0" err="1" smtClean="0"/>
              <a:t>hr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9026556" y="1478159"/>
            <a:ext cx="19716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2000 UTC  </a:t>
            </a:r>
            <a:r>
              <a:rPr lang="en-US" sz="1400" dirty="0" smtClean="0"/>
              <a:t>(CI - 9 </a:t>
            </a:r>
            <a:r>
              <a:rPr lang="en-US" sz="1400" dirty="0" err="1" smtClean="0"/>
              <a:t>hr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521629" y="1459237"/>
            <a:ext cx="1914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1400 UTC  </a:t>
            </a:r>
            <a:r>
              <a:rPr lang="en-US" sz="1400" dirty="0" smtClean="0"/>
              <a:t>(CI -15 </a:t>
            </a:r>
            <a:r>
              <a:rPr lang="en-US" sz="1400" dirty="0" err="1" smtClean="0"/>
              <a:t>hr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127870" y="2247157"/>
            <a:ext cx="1308236" cy="7566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89542" y="2261084"/>
            <a:ext cx="1308236" cy="7566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668153" y="2261283"/>
            <a:ext cx="1308236" cy="7566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093081" y="4928058"/>
            <a:ext cx="1308236" cy="7566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354753" y="4941985"/>
            <a:ext cx="1308236" cy="7566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9633364" y="4942184"/>
            <a:ext cx="1308236" cy="75662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782256" y="2640945"/>
            <a:ext cx="37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Lat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1787043" y="5316771"/>
            <a:ext cx="37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Lat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6736503" y="6598987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</a:t>
            </a:r>
            <a:endParaRPr lang="en-US" sz="1200" dirty="0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2358" y="90635"/>
            <a:ext cx="5085065" cy="6933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Preliminary mesoscale DA analyses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9994" y="135639"/>
            <a:ext cx="6988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Hourly DA of routine surface, AMDAR, radiosonde to 3-km grid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CAVEAT</a:t>
            </a:r>
            <a:r>
              <a:rPr lang="en-US" sz="2000" dirty="0" smtClean="0"/>
              <a:t>: </a:t>
            </a:r>
            <a:r>
              <a:rPr lang="en-US" sz="2000" u="sng" dirty="0" smtClean="0"/>
              <a:t>really really really really</a:t>
            </a:r>
            <a:r>
              <a:rPr lang="en-US" sz="2000" dirty="0" smtClean="0"/>
              <a:t> preliminary</a:t>
            </a:r>
            <a:r>
              <a:rPr lang="is-IS" sz="2000" dirty="0" smtClean="0"/>
              <a:t>…. really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74385" y="1149660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23(-24) June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2700000">
            <a:off x="10517284" y="2872708"/>
            <a:ext cx="721891" cy="32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Precip</a:t>
            </a:r>
            <a:endParaRPr lang="en-US" sz="1600" b="1" dirty="0"/>
          </a:p>
        </p:txBody>
      </p:sp>
      <p:sp>
        <p:nvSpPr>
          <p:cNvPr id="56" name="Freeform 55"/>
          <p:cNvSpPr/>
          <p:nvPr/>
        </p:nvSpPr>
        <p:spPr>
          <a:xfrm>
            <a:off x="8920582" y="3296238"/>
            <a:ext cx="1711181" cy="309949"/>
          </a:xfrm>
          <a:custGeom>
            <a:avLst/>
            <a:gdLst>
              <a:gd name="connsiteX0" fmla="*/ 1790700 w 1790700"/>
              <a:gd name="connsiteY0" fmla="*/ 330200 h 361984"/>
              <a:gd name="connsiteX1" fmla="*/ 1765300 w 1790700"/>
              <a:gd name="connsiteY1" fmla="*/ 323850 h 361984"/>
              <a:gd name="connsiteX2" fmla="*/ 1746250 w 1790700"/>
              <a:gd name="connsiteY2" fmla="*/ 311150 h 361984"/>
              <a:gd name="connsiteX3" fmla="*/ 1695450 w 1790700"/>
              <a:gd name="connsiteY3" fmla="*/ 273050 h 361984"/>
              <a:gd name="connsiteX4" fmla="*/ 1644650 w 1790700"/>
              <a:gd name="connsiteY4" fmla="*/ 247650 h 361984"/>
              <a:gd name="connsiteX5" fmla="*/ 1606550 w 1790700"/>
              <a:gd name="connsiteY5" fmla="*/ 234950 h 361984"/>
              <a:gd name="connsiteX6" fmla="*/ 1587500 w 1790700"/>
              <a:gd name="connsiteY6" fmla="*/ 228600 h 361984"/>
              <a:gd name="connsiteX7" fmla="*/ 1568450 w 1790700"/>
              <a:gd name="connsiteY7" fmla="*/ 215900 h 361984"/>
              <a:gd name="connsiteX8" fmla="*/ 1524000 w 1790700"/>
              <a:gd name="connsiteY8" fmla="*/ 196850 h 361984"/>
              <a:gd name="connsiteX9" fmla="*/ 1485900 w 1790700"/>
              <a:gd name="connsiteY9" fmla="*/ 177800 h 361984"/>
              <a:gd name="connsiteX10" fmla="*/ 1473200 w 1790700"/>
              <a:gd name="connsiteY10" fmla="*/ 158750 h 361984"/>
              <a:gd name="connsiteX11" fmla="*/ 1454150 w 1790700"/>
              <a:gd name="connsiteY11" fmla="*/ 152400 h 361984"/>
              <a:gd name="connsiteX12" fmla="*/ 1416050 w 1790700"/>
              <a:gd name="connsiteY12" fmla="*/ 127000 h 361984"/>
              <a:gd name="connsiteX13" fmla="*/ 1397000 w 1790700"/>
              <a:gd name="connsiteY13" fmla="*/ 120650 h 361984"/>
              <a:gd name="connsiteX14" fmla="*/ 1377950 w 1790700"/>
              <a:gd name="connsiteY14" fmla="*/ 107950 h 361984"/>
              <a:gd name="connsiteX15" fmla="*/ 1327150 w 1790700"/>
              <a:gd name="connsiteY15" fmla="*/ 95250 h 361984"/>
              <a:gd name="connsiteX16" fmla="*/ 1289050 w 1790700"/>
              <a:gd name="connsiteY16" fmla="*/ 82550 h 361984"/>
              <a:gd name="connsiteX17" fmla="*/ 1270000 w 1790700"/>
              <a:gd name="connsiteY17" fmla="*/ 76200 h 361984"/>
              <a:gd name="connsiteX18" fmla="*/ 1250950 w 1790700"/>
              <a:gd name="connsiteY18" fmla="*/ 69850 h 361984"/>
              <a:gd name="connsiteX19" fmla="*/ 1225550 w 1790700"/>
              <a:gd name="connsiteY19" fmla="*/ 63500 h 361984"/>
              <a:gd name="connsiteX20" fmla="*/ 1117600 w 1790700"/>
              <a:gd name="connsiteY20" fmla="*/ 57150 h 361984"/>
              <a:gd name="connsiteX21" fmla="*/ 1047750 w 1790700"/>
              <a:gd name="connsiteY21" fmla="*/ 38100 h 361984"/>
              <a:gd name="connsiteX22" fmla="*/ 1047750 w 1790700"/>
              <a:gd name="connsiteY22" fmla="*/ 38100 h 361984"/>
              <a:gd name="connsiteX23" fmla="*/ 996950 w 1790700"/>
              <a:gd name="connsiteY23" fmla="*/ 25400 h 361984"/>
              <a:gd name="connsiteX24" fmla="*/ 958850 w 1790700"/>
              <a:gd name="connsiteY24" fmla="*/ 12700 h 361984"/>
              <a:gd name="connsiteX25" fmla="*/ 908050 w 1790700"/>
              <a:gd name="connsiteY25" fmla="*/ 0 h 361984"/>
              <a:gd name="connsiteX26" fmla="*/ 723900 w 1790700"/>
              <a:gd name="connsiteY26" fmla="*/ 6350 h 361984"/>
              <a:gd name="connsiteX27" fmla="*/ 704850 w 1790700"/>
              <a:gd name="connsiteY27" fmla="*/ 12700 h 361984"/>
              <a:gd name="connsiteX28" fmla="*/ 673100 w 1790700"/>
              <a:gd name="connsiteY28" fmla="*/ 19050 h 361984"/>
              <a:gd name="connsiteX29" fmla="*/ 609600 w 1790700"/>
              <a:gd name="connsiteY29" fmla="*/ 44450 h 361984"/>
              <a:gd name="connsiteX30" fmla="*/ 590550 w 1790700"/>
              <a:gd name="connsiteY30" fmla="*/ 50800 h 361984"/>
              <a:gd name="connsiteX31" fmla="*/ 546100 w 1790700"/>
              <a:gd name="connsiteY31" fmla="*/ 76200 h 361984"/>
              <a:gd name="connsiteX32" fmla="*/ 527050 w 1790700"/>
              <a:gd name="connsiteY32" fmla="*/ 88900 h 361984"/>
              <a:gd name="connsiteX33" fmla="*/ 501650 w 1790700"/>
              <a:gd name="connsiteY33" fmla="*/ 101600 h 361984"/>
              <a:gd name="connsiteX34" fmla="*/ 482600 w 1790700"/>
              <a:gd name="connsiteY34" fmla="*/ 114300 h 361984"/>
              <a:gd name="connsiteX35" fmla="*/ 457200 w 1790700"/>
              <a:gd name="connsiteY35" fmla="*/ 133350 h 361984"/>
              <a:gd name="connsiteX36" fmla="*/ 438150 w 1790700"/>
              <a:gd name="connsiteY36" fmla="*/ 139700 h 361984"/>
              <a:gd name="connsiteX37" fmla="*/ 387350 w 1790700"/>
              <a:gd name="connsiteY37" fmla="*/ 184150 h 361984"/>
              <a:gd name="connsiteX38" fmla="*/ 368300 w 1790700"/>
              <a:gd name="connsiteY38" fmla="*/ 203200 h 361984"/>
              <a:gd name="connsiteX39" fmla="*/ 342900 w 1790700"/>
              <a:gd name="connsiteY39" fmla="*/ 215900 h 361984"/>
              <a:gd name="connsiteX40" fmla="*/ 323850 w 1790700"/>
              <a:gd name="connsiteY40" fmla="*/ 228600 h 361984"/>
              <a:gd name="connsiteX41" fmla="*/ 304800 w 1790700"/>
              <a:gd name="connsiteY41" fmla="*/ 234950 h 361984"/>
              <a:gd name="connsiteX42" fmla="*/ 285750 w 1790700"/>
              <a:gd name="connsiteY42" fmla="*/ 247650 h 361984"/>
              <a:gd name="connsiteX43" fmla="*/ 266700 w 1790700"/>
              <a:gd name="connsiteY43" fmla="*/ 254000 h 361984"/>
              <a:gd name="connsiteX44" fmla="*/ 247650 w 1790700"/>
              <a:gd name="connsiteY44" fmla="*/ 266700 h 361984"/>
              <a:gd name="connsiteX45" fmla="*/ 196850 w 1790700"/>
              <a:gd name="connsiteY45" fmla="*/ 279400 h 361984"/>
              <a:gd name="connsiteX46" fmla="*/ 107950 w 1790700"/>
              <a:gd name="connsiteY46" fmla="*/ 317500 h 361984"/>
              <a:gd name="connsiteX47" fmla="*/ 88900 w 1790700"/>
              <a:gd name="connsiteY47" fmla="*/ 323850 h 361984"/>
              <a:gd name="connsiteX48" fmla="*/ 50800 w 1790700"/>
              <a:gd name="connsiteY48" fmla="*/ 349250 h 361984"/>
              <a:gd name="connsiteX49" fmla="*/ 0 w 1790700"/>
              <a:gd name="connsiteY49" fmla="*/ 361950 h 36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90700" h="361984">
                <a:moveTo>
                  <a:pt x="1790700" y="330200"/>
                </a:moveTo>
                <a:cubicBezTo>
                  <a:pt x="1782233" y="328083"/>
                  <a:pt x="1773322" y="327288"/>
                  <a:pt x="1765300" y="323850"/>
                </a:cubicBezTo>
                <a:cubicBezTo>
                  <a:pt x="1758285" y="320844"/>
                  <a:pt x="1752422" y="315639"/>
                  <a:pt x="1746250" y="311150"/>
                </a:cubicBezTo>
                <a:cubicBezTo>
                  <a:pt x="1729132" y="298700"/>
                  <a:pt x="1713399" y="284268"/>
                  <a:pt x="1695450" y="273050"/>
                </a:cubicBezTo>
                <a:cubicBezTo>
                  <a:pt x="1679396" y="263016"/>
                  <a:pt x="1662611" y="253637"/>
                  <a:pt x="1644650" y="247650"/>
                </a:cubicBezTo>
                <a:lnTo>
                  <a:pt x="1606550" y="234950"/>
                </a:lnTo>
                <a:cubicBezTo>
                  <a:pt x="1600200" y="232833"/>
                  <a:pt x="1593069" y="232313"/>
                  <a:pt x="1587500" y="228600"/>
                </a:cubicBezTo>
                <a:cubicBezTo>
                  <a:pt x="1581150" y="224367"/>
                  <a:pt x="1575276" y="219313"/>
                  <a:pt x="1568450" y="215900"/>
                </a:cubicBezTo>
                <a:cubicBezTo>
                  <a:pt x="1497210" y="180280"/>
                  <a:pt x="1616495" y="249704"/>
                  <a:pt x="1524000" y="196850"/>
                </a:cubicBezTo>
                <a:cubicBezTo>
                  <a:pt x="1489533" y="177155"/>
                  <a:pt x="1520827" y="189442"/>
                  <a:pt x="1485900" y="177800"/>
                </a:cubicBezTo>
                <a:cubicBezTo>
                  <a:pt x="1481667" y="171450"/>
                  <a:pt x="1479159" y="163518"/>
                  <a:pt x="1473200" y="158750"/>
                </a:cubicBezTo>
                <a:cubicBezTo>
                  <a:pt x="1467973" y="154569"/>
                  <a:pt x="1460001" y="155651"/>
                  <a:pt x="1454150" y="152400"/>
                </a:cubicBezTo>
                <a:cubicBezTo>
                  <a:pt x="1440807" y="144987"/>
                  <a:pt x="1428750" y="135467"/>
                  <a:pt x="1416050" y="127000"/>
                </a:cubicBezTo>
                <a:cubicBezTo>
                  <a:pt x="1410481" y="123287"/>
                  <a:pt x="1402987" y="123643"/>
                  <a:pt x="1397000" y="120650"/>
                </a:cubicBezTo>
                <a:cubicBezTo>
                  <a:pt x="1390174" y="117237"/>
                  <a:pt x="1385122" y="110558"/>
                  <a:pt x="1377950" y="107950"/>
                </a:cubicBezTo>
                <a:cubicBezTo>
                  <a:pt x="1361546" y="101985"/>
                  <a:pt x="1343709" y="100770"/>
                  <a:pt x="1327150" y="95250"/>
                </a:cubicBezTo>
                <a:lnTo>
                  <a:pt x="1289050" y="82550"/>
                </a:lnTo>
                <a:lnTo>
                  <a:pt x="1270000" y="76200"/>
                </a:lnTo>
                <a:cubicBezTo>
                  <a:pt x="1263650" y="74083"/>
                  <a:pt x="1257444" y="71473"/>
                  <a:pt x="1250950" y="69850"/>
                </a:cubicBezTo>
                <a:cubicBezTo>
                  <a:pt x="1242483" y="67733"/>
                  <a:pt x="1234238" y="64327"/>
                  <a:pt x="1225550" y="63500"/>
                </a:cubicBezTo>
                <a:cubicBezTo>
                  <a:pt x="1189667" y="60083"/>
                  <a:pt x="1153583" y="59267"/>
                  <a:pt x="1117600" y="57150"/>
                </a:cubicBezTo>
                <a:cubicBezTo>
                  <a:pt x="1072723" y="48175"/>
                  <a:pt x="1096089" y="54213"/>
                  <a:pt x="1047750" y="38100"/>
                </a:cubicBezTo>
                <a:lnTo>
                  <a:pt x="1047750" y="38100"/>
                </a:lnTo>
                <a:cubicBezTo>
                  <a:pt x="1030817" y="33867"/>
                  <a:pt x="1013509" y="30920"/>
                  <a:pt x="996950" y="25400"/>
                </a:cubicBezTo>
                <a:cubicBezTo>
                  <a:pt x="984250" y="21167"/>
                  <a:pt x="971977" y="15325"/>
                  <a:pt x="958850" y="12700"/>
                </a:cubicBezTo>
                <a:cubicBezTo>
                  <a:pt x="920536" y="5037"/>
                  <a:pt x="937339" y="9763"/>
                  <a:pt x="908050" y="0"/>
                </a:cubicBezTo>
                <a:cubicBezTo>
                  <a:pt x="846667" y="2117"/>
                  <a:pt x="785200" y="2519"/>
                  <a:pt x="723900" y="6350"/>
                </a:cubicBezTo>
                <a:cubicBezTo>
                  <a:pt x="717220" y="6768"/>
                  <a:pt x="711344" y="11077"/>
                  <a:pt x="704850" y="12700"/>
                </a:cubicBezTo>
                <a:cubicBezTo>
                  <a:pt x="694379" y="15318"/>
                  <a:pt x="683683" y="16933"/>
                  <a:pt x="673100" y="19050"/>
                </a:cubicBezTo>
                <a:cubicBezTo>
                  <a:pt x="635726" y="37737"/>
                  <a:pt x="656680" y="28757"/>
                  <a:pt x="609600" y="44450"/>
                </a:cubicBezTo>
                <a:cubicBezTo>
                  <a:pt x="603250" y="46567"/>
                  <a:pt x="596119" y="47087"/>
                  <a:pt x="590550" y="50800"/>
                </a:cubicBezTo>
                <a:cubicBezTo>
                  <a:pt x="544138" y="81742"/>
                  <a:pt x="602496" y="43974"/>
                  <a:pt x="546100" y="76200"/>
                </a:cubicBezTo>
                <a:cubicBezTo>
                  <a:pt x="539474" y="79986"/>
                  <a:pt x="533676" y="85114"/>
                  <a:pt x="527050" y="88900"/>
                </a:cubicBezTo>
                <a:cubicBezTo>
                  <a:pt x="518831" y="93596"/>
                  <a:pt x="509869" y="96904"/>
                  <a:pt x="501650" y="101600"/>
                </a:cubicBezTo>
                <a:cubicBezTo>
                  <a:pt x="495024" y="105386"/>
                  <a:pt x="488810" y="109864"/>
                  <a:pt x="482600" y="114300"/>
                </a:cubicBezTo>
                <a:cubicBezTo>
                  <a:pt x="473988" y="120451"/>
                  <a:pt x="466389" y="128099"/>
                  <a:pt x="457200" y="133350"/>
                </a:cubicBezTo>
                <a:cubicBezTo>
                  <a:pt x="451388" y="136671"/>
                  <a:pt x="444500" y="137583"/>
                  <a:pt x="438150" y="139700"/>
                </a:cubicBezTo>
                <a:cubicBezTo>
                  <a:pt x="375586" y="202264"/>
                  <a:pt x="448563" y="131682"/>
                  <a:pt x="387350" y="184150"/>
                </a:cubicBezTo>
                <a:cubicBezTo>
                  <a:pt x="380532" y="189994"/>
                  <a:pt x="375608" y="197980"/>
                  <a:pt x="368300" y="203200"/>
                </a:cubicBezTo>
                <a:cubicBezTo>
                  <a:pt x="360597" y="208702"/>
                  <a:pt x="351119" y="211204"/>
                  <a:pt x="342900" y="215900"/>
                </a:cubicBezTo>
                <a:cubicBezTo>
                  <a:pt x="336274" y="219686"/>
                  <a:pt x="330676" y="225187"/>
                  <a:pt x="323850" y="228600"/>
                </a:cubicBezTo>
                <a:cubicBezTo>
                  <a:pt x="317863" y="231593"/>
                  <a:pt x="310787" y="231957"/>
                  <a:pt x="304800" y="234950"/>
                </a:cubicBezTo>
                <a:cubicBezTo>
                  <a:pt x="297974" y="238363"/>
                  <a:pt x="292576" y="244237"/>
                  <a:pt x="285750" y="247650"/>
                </a:cubicBezTo>
                <a:cubicBezTo>
                  <a:pt x="279763" y="250643"/>
                  <a:pt x="272687" y="251007"/>
                  <a:pt x="266700" y="254000"/>
                </a:cubicBezTo>
                <a:cubicBezTo>
                  <a:pt x="259874" y="257413"/>
                  <a:pt x="254822" y="264092"/>
                  <a:pt x="247650" y="266700"/>
                </a:cubicBezTo>
                <a:cubicBezTo>
                  <a:pt x="231246" y="272665"/>
                  <a:pt x="212462" y="271594"/>
                  <a:pt x="196850" y="279400"/>
                </a:cubicBezTo>
                <a:cubicBezTo>
                  <a:pt x="134076" y="310787"/>
                  <a:pt x="164011" y="298813"/>
                  <a:pt x="107950" y="317500"/>
                </a:cubicBezTo>
                <a:cubicBezTo>
                  <a:pt x="101600" y="319617"/>
                  <a:pt x="94469" y="320137"/>
                  <a:pt x="88900" y="323850"/>
                </a:cubicBezTo>
                <a:cubicBezTo>
                  <a:pt x="76200" y="332317"/>
                  <a:pt x="65280" y="344423"/>
                  <a:pt x="50800" y="349250"/>
                </a:cubicBezTo>
                <a:cubicBezTo>
                  <a:pt x="8684" y="363289"/>
                  <a:pt x="26087" y="361950"/>
                  <a:pt x="0" y="36195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178" y="0"/>
            <a:ext cx="2654754" cy="17806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30" y="2032000"/>
            <a:ext cx="7035870" cy="4826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Connector 7"/>
          <p:cNvCxnSpPr/>
          <p:nvPr/>
        </p:nvCxnSpPr>
        <p:spPr>
          <a:xfrm flipV="1">
            <a:off x="7264591" y="1645920"/>
            <a:ext cx="2283491" cy="386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964868" y="1645920"/>
            <a:ext cx="615417" cy="386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1175782"/>
            <a:ext cx="555599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i="1" dirty="0" smtClean="0">
                <a:solidFill>
                  <a:schemeClr val="bg1"/>
                </a:solidFill>
              </a:rPr>
              <a:t>10-min assimilation of: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Surface met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AMDAR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Fixed PISAs (if applicable)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WSR-88D </a:t>
            </a:r>
            <a:r>
              <a:rPr lang="en-US" sz="2800" dirty="0" err="1" smtClean="0"/>
              <a:t>dBZ</a:t>
            </a:r>
            <a:r>
              <a:rPr lang="en-US" sz="2800" dirty="0" smtClean="0"/>
              <a:t> &amp; velocity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/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Mobile PISAs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Mobile radar velocity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UWKA aircraft in situ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Mobile asset surface met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804" y="56054"/>
            <a:ext cx="4865438" cy="7336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4"/>
                </a:solidFill>
              </a:rPr>
              <a:t>DA to storm-scale grid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17685" y="1400810"/>
            <a:ext cx="5562600" cy="8763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23-24 June; CI in SE Nebraska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056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" y="0"/>
            <a:ext cx="3694383" cy="3244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23" y="1158954"/>
            <a:ext cx="3711171" cy="3255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03" y="2501452"/>
            <a:ext cx="3738907" cy="3269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42" y="3588070"/>
            <a:ext cx="3718158" cy="3269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34" y="-52744"/>
            <a:ext cx="3832464" cy="336165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630698" y="870156"/>
            <a:ext cx="1415844" cy="1445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962" y="2659624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10-km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84514" y="3798628"/>
            <a:ext cx="660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5-km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53845" y="5239830"/>
            <a:ext cx="660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2-km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58052" y="6259851"/>
            <a:ext cx="660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1-km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47144" y="768503"/>
            <a:ext cx="1143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Clear-air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signal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39014" y="1216658"/>
            <a:ext cx="1491684" cy="1253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125728" y="817829"/>
            <a:ext cx="101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Target CI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itle 11"/>
          <p:cNvSpPr txBox="1">
            <a:spLocks/>
          </p:cNvSpPr>
          <p:nvPr/>
        </p:nvSpPr>
        <p:spPr>
          <a:xfrm>
            <a:off x="4437097" y="1"/>
            <a:ext cx="3092416" cy="76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/>
              <a:t>23-24 June; DOW7</a:t>
            </a:r>
            <a:endParaRPr lang="en-US" sz="32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04383" y="5688580"/>
            <a:ext cx="4614863" cy="886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/>
                </a:solidFill>
              </a:rPr>
              <a:t>Scale of </a:t>
            </a:r>
            <a:r>
              <a:rPr lang="en-US" sz="3200" b="1" dirty="0" err="1" smtClean="0">
                <a:solidFill>
                  <a:schemeClr val="accent2"/>
                </a:solidFill>
              </a:rPr>
              <a:t>obs</a:t>
            </a:r>
            <a:r>
              <a:rPr lang="en-US" sz="3200" b="1" dirty="0" smtClean="0">
                <a:solidFill>
                  <a:schemeClr val="accent2"/>
                </a:solidFill>
              </a:rPr>
              <a:t> appropriate for analyses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49" y="0"/>
            <a:ext cx="6792427" cy="38754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63444" y="-123943"/>
            <a:ext cx="1574404" cy="762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/>
              <a:t>23-24 </a:t>
            </a:r>
            <a:r>
              <a:rPr lang="en-US" sz="2400" b="1" dirty="0" smtClean="0"/>
              <a:t>June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6" y="2171700"/>
            <a:ext cx="4161704" cy="392906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3729041" y="2069838"/>
            <a:ext cx="3386134" cy="11448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52849" y="5645221"/>
            <a:ext cx="479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Fine-scale boundaries possibly triggering CI?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5674" y="213118"/>
            <a:ext cx="4548371" cy="9380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Fine-scale radar </a:t>
            </a:r>
            <a:r>
              <a:rPr lang="en-US" b="1" dirty="0" err="1" smtClean="0">
                <a:solidFill>
                  <a:schemeClr val="accent2"/>
                </a:solidFill>
              </a:rPr>
              <a:t>obs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79" y="527686"/>
            <a:ext cx="7278619" cy="41528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98899" y="2463455"/>
            <a:ext cx="6501320" cy="4357560"/>
            <a:chOff x="-594798" y="2150269"/>
            <a:chExt cx="7443380" cy="4629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4798" y="2150269"/>
              <a:ext cx="7443380" cy="46291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66314" y="3789125"/>
              <a:ext cx="104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Z = 450m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6314" y="5274330"/>
              <a:ext cx="104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Z = 900m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5603" y="2995236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Z = 1000m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943351" y="3286126"/>
              <a:ext cx="2184704" cy="20574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545603" y="4038600"/>
              <a:ext cx="919161" cy="852488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455"/>
            <a:ext cx="4077586" cy="439454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716784" y="3606511"/>
            <a:ext cx="3698681" cy="10192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38793" y="2025489"/>
            <a:ext cx="4355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Multiple shear zones seen by mobile radars</a:t>
            </a:r>
          </a:p>
          <a:p>
            <a:r>
              <a:rPr lang="en-US" dirty="0"/>
              <a:t>	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05674" y="213118"/>
            <a:ext cx="4548371" cy="9380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Fine-scale radar </a:t>
            </a:r>
            <a:r>
              <a:rPr lang="en-US" b="1" dirty="0" err="1" smtClean="0">
                <a:solidFill>
                  <a:schemeClr val="accent2"/>
                </a:solidFill>
              </a:rPr>
              <a:t>obs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371975" y="2348654"/>
            <a:ext cx="858558" cy="12578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68749" y="2348654"/>
            <a:ext cx="948731" cy="2130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566124" y="5089650"/>
            <a:ext cx="23257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Shear/air mass Layers</a:t>
            </a:r>
            <a:r>
              <a:rPr lang="en-US" dirty="0" smtClean="0"/>
              <a:t>:</a:t>
            </a:r>
          </a:p>
          <a:p>
            <a:r>
              <a:rPr lang="en-US" dirty="0" smtClean="0"/>
              <a:t>Warm front?</a:t>
            </a:r>
          </a:p>
          <a:p>
            <a:r>
              <a:rPr lang="en-US" dirty="0" smtClean="0"/>
              <a:t>Cold pool?</a:t>
            </a:r>
          </a:p>
          <a:p>
            <a:r>
              <a:rPr lang="en-US" dirty="0" smtClean="0"/>
              <a:t>NBL?</a:t>
            </a:r>
          </a:p>
          <a:p>
            <a:r>
              <a:rPr lang="en-US" dirty="0"/>
              <a:t>LLJ?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6379" y="554711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544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958" y="1714500"/>
            <a:ext cx="11169841" cy="4856163"/>
          </a:xfrm>
        </p:spPr>
        <p:txBody>
          <a:bodyPr/>
          <a:lstStyle/>
          <a:p>
            <a:r>
              <a:rPr lang="en-US" b="1" u="sng" dirty="0" smtClean="0">
                <a:solidFill>
                  <a:schemeClr val="bg1"/>
                </a:solidFill>
              </a:rPr>
              <a:t>Very near future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smtClean="0"/>
              <a:t>WSR-88D, SPOL, and fixed PISA data to mesoscale grid.</a:t>
            </a:r>
          </a:p>
          <a:p>
            <a:endParaRPr lang="en-US" dirty="0"/>
          </a:p>
          <a:p>
            <a:r>
              <a:rPr lang="en-US" b="1" u="sng" dirty="0" smtClean="0">
                <a:solidFill>
                  <a:schemeClr val="bg1"/>
                </a:solidFill>
              </a:rPr>
              <a:t>Near future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en-US" dirty="0" smtClean="0"/>
              <a:t>Nest storm-scale grid and DA of mobile radars, Mobile PISAs, UWKA in situ, surface met.</a:t>
            </a:r>
          </a:p>
          <a:p>
            <a:endParaRPr lang="en-US" dirty="0"/>
          </a:p>
          <a:p>
            <a:r>
              <a:rPr lang="en-US" b="1" u="sng" dirty="0" smtClean="0">
                <a:solidFill>
                  <a:schemeClr val="bg1"/>
                </a:solidFill>
              </a:rPr>
              <a:t>Near-</a:t>
            </a:r>
            <a:r>
              <a:rPr lang="en-US" b="1" u="sng" dirty="0" err="1" smtClean="0">
                <a:solidFill>
                  <a:schemeClr val="bg1"/>
                </a:solidFill>
              </a:rPr>
              <a:t>ish</a:t>
            </a:r>
            <a:r>
              <a:rPr lang="en-US" b="1" u="sng" dirty="0" smtClean="0">
                <a:solidFill>
                  <a:schemeClr val="bg1"/>
                </a:solidFill>
              </a:rPr>
              <a:t> Future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 smtClean="0"/>
              <a:t>   Explore impacts of assimilating:</a:t>
            </a:r>
          </a:p>
          <a:p>
            <a:pPr lvl="1"/>
            <a:r>
              <a:rPr lang="en-US" dirty="0" smtClean="0"/>
              <a:t> SPOL refractivity to mesoscale grid</a:t>
            </a:r>
          </a:p>
          <a:p>
            <a:pPr lvl="1"/>
            <a:r>
              <a:rPr lang="en-US" dirty="0" smtClean="0"/>
              <a:t> Fixed/Mobile PISA </a:t>
            </a:r>
            <a:r>
              <a:rPr lang="en-US" dirty="0" err="1" smtClean="0"/>
              <a:t>obs</a:t>
            </a:r>
            <a:r>
              <a:rPr lang="en-US" dirty="0" smtClean="0"/>
              <a:t> to storm-scale grid (10-min vs. 1.5-hr for </a:t>
            </a:r>
            <a:r>
              <a:rPr lang="en-US" dirty="0" err="1" smtClean="0"/>
              <a:t>sondes</a:t>
            </a:r>
            <a:r>
              <a:rPr lang="en-US" dirty="0" smtClean="0"/>
              <a:t>). DIAL, AERI, wind profiler data.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3958" y="141434"/>
            <a:ext cx="3676841" cy="9380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Future DA Goals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52888" y="3110430"/>
            <a:ext cx="2278505" cy="64457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7397" y="3395215"/>
            <a:ext cx="2533337" cy="85446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623395" y="3110430"/>
            <a:ext cx="2278505" cy="64457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527904" y="3395215"/>
            <a:ext cx="2533337" cy="85446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528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955"/>
            <a:ext cx="6739070" cy="400820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542559" y="3181662"/>
            <a:ext cx="2683239" cy="74950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42610" y="2848131"/>
            <a:ext cx="2390931" cy="66706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6585" y="3213283"/>
            <a:ext cx="2683239" cy="74950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89876" y="2878111"/>
            <a:ext cx="2390931" cy="66706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64498" y="4624466"/>
            <a:ext cx="2465882" cy="44970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113434" y="4625794"/>
            <a:ext cx="2465882" cy="44970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381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85059"/>
            <a:ext cx="2540756" cy="61520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Motivation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016" y="700262"/>
            <a:ext cx="1124483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i="1" dirty="0" smtClean="0">
                <a:latin typeface=""/>
              </a:rPr>
              <a:t>Observations are geographically spaced out (radars, aircraft, PISAs, etc.).</a:t>
            </a:r>
            <a:endParaRPr lang="en-US" sz="2400" i="1" dirty="0">
              <a:latin typeface=""/>
            </a:endParaRPr>
          </a:p>
          <a:p>
            <a:pPr marL="285750" indent="-285750">
              <a:buFont typeface="Arial" charset="0"/>
              <a:buChar char="•"/>
            </a:pPr>
            <a:endParaRPr lang="en-US" sz="2400" i="1" dirty="0">
              <a:latin typeface="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i="1" dirty="0" smtClean="0">
                <a:latin typeface=""/>
              </a:rPr>
              <a:t>There are several holes in the CI observing network we would like to fill.</a:t>
            </a:r>
          </a:p>
          <a:p>
            <a:pPr marL="285750" indent="-285750">
              <a:buFont typeface="Arial" charset="0"/>
              <a:buChar char="•"/>
            </a:pPr>
            <a:endParaRPr lang="en-US" sz="2400" i="1" dirty="0" smtClean="0">
              <a:latin typeface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" y="2788065"/>
            <a:ext cx="5712345" cy="378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EnKF</a:t>
            </a:r>
            <a:r>
              <a:rPr lang="en-US" sz="2800" dirty="0"/>
              <a:t> DA </a:t>
            </a:r>
            <a:r>
              <a:rPr lang="en-US" sz="2800" dirty="0" smtClean="0"/>
              <a:t>is powerful tool </a:t>
            </a:r>
            <a:r>
              <a:rPr lang="en-US" sz="2800" dirty="0"/>
              <a:t>for </a:t>
            </a:r>
            <a:r>
              <a:rPr lang="en-US" sz="2800" dirty="0" smtClean="0"/>
              <a:t>producing mesoscale </a:t>
            </a:r>
            <a:r>
              <a:rPr lang="en-US" sz="2800" dirty="0"/>
              <a:t>and convective-scale </a:t>
            </a:r>
            <a:r>
              <a:rPr lang="en-US" sz="2800" dirty="0" smtClean="0"/>
              <a:t>3/4D analyses for forecast sensitivity studies.</a:t>
            </a:r>
            <a:endParaRPr lang="en-US" sz="2800" dirty="0"/>
          </a:p>
          <a:p>
            <a:pPr algn="just">
              <a:lnSpc>
                <a:spcPts val="1940"/>
              </a:lnSpc>
            </a:pPr>
            <a:endParaRPr lang="en-US" sz="2800" dirty="0" smtClean="0"/>
          </a:p>
          <a:p>
            <a:pPr algn="just"/>
            <a:r>
              <a:rPr lang="en-US" sz="2800" dirty="0" smtClean="0"/>
              <a:t>Ensemble DA </a:t>
            </a:r>
            <a:r>
              <a:rPr lang="en-US" sz="2800" dirty="0"/>
              <a:t>analyses and forecasts that </a:t>
            </a:r>
            <a:r>
              <a:rPr lang="en-US" sz="2800" dirty="0" smtClean="0"/>
              <a:t>ingest </a:t>
            </a:r>
            <a:r>
              <a:rPr lang="en-US" sz="2800" dirty="0"/>
              <a:t>PECAN data </a:t>
            </a:r>
            <a:r>
              <a:rPr lang="en-US" sz="2800" dirty="0" smtClean="0"/>
              <a:t>to fill holes in </a:t>
            </a:r>
            <a:r>
              <a:rPr lang="en-US" sz="2800" dirty="0" err="1" smtClean="0"/>
              <a:t>obs</a:t>
            </a:r>
            <a:r>
              <a:rPr lang="en-US" sz="2800" dirty="0" smtClean="0"/>
              <a:t> network and integrate into one analysis.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3193640"/>
            <a:ext cx="5718048" cy="34308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8134935" y="6401875"/>
            <a:ext cx="1924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Marquis et al. (2014)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253286" y="2824308"/>
            <a:ext cx="590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e.g., </a:t>
            </a:r>
            <a:r>
              <a:rPr lang="en-US" i="1" dirty="0" err="1" smtClean="0">
                <a:solidFill>
                  <a:schemeClr val="bg1"/>
                </a:solidFill>
              </a:rPr>
              <a:t>EnKF</a:t>
            </a:r>
            <a:r>
              <a:rPr lang="en-US" i="1" dirty="0" smtClean="0">
                <a:solidFill>
                  <a:schemeClr val="bg1"/>
                </a:solidFill>
              </a:rPr>
              <a:t> and dual-Doppler comparison of VORTEX2 supercell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955"/>
            <a:ext cx="6739070" cy="40082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79882" y="2690734"/>
            <a:ext cx="2683239" cy="539646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4951" y="3028013"/>
            <a:ext cx="2795665" cy="71952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97043" y="4489554"/>
            <a:ext cx="2368446" cy="26982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98772" y="2714061"/>
            <a:ext cx="2683239" cy="539646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493841" y="3051340"/>
            <a:ext cx="2795665" cy="71952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115933" y="4512881"/>
            <a:ext cx="2368446" cy="26982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40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326"/>
            <a:ext cx="6739070" cy="401992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522689" y="2383436"/>
            <a:ext cx="2803161" cy="68205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545174" y="2871788"/>
            <a:ext cx="2941351" cy="543389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27929" y="4435729"/>
            <a:ext cx="2151088" cy="14990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48911" y="2387982"/>
            <a:ext cx="2803161" cy="68205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71396" y="2871788"/>
            <a:ext cx="2957567" cy="54793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54151" y="4440275"/>
            <a:ext cx="2151088" cy="14990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308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" y="1848285"/>
            <a:ext cx="6737699" cy="401910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77318" y="2173574"/>
            <a:ext cx="2705725" cy="62209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69823" y="2458387"/>
            <a:ext cx="2735705" cy="71203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7220" y="4047344"/>
            <a:ext cx="2578308" cy="32978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76287" y="2228538"/>
            <a:ext cx="2705725" cy="62209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68792" y="2513351"/>
            <a:ext cx="2735705" cy="71203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26189" y="4102308"/>
            <a:ext cx="2578308" cy="32978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999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25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72387" y="2038662"/>
            <a:ext cx="2578308" cy="56962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4853" y="2323475"/>
            <a:ext cx="2585804" cy="64457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12230" y="3854573"/>
            <a:ext cx="2690734" cy="200266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46306" y="2038662"/>
            <a:ext cx="2578308" cy="56962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98772" y="2323475"/>
            <a:ext cx="2585804" cy="644577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86149" y="3854573"/>
            <a:ext cx="2690734" cy="200266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409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008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72190" y="3552669"/>
            <a:ext cx="2743200" cy="25483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802505" y="3552668"/>
            <a:ext cx="2743200" cy="254833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045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255"/>
            <a:ext cx="6739070" cy="40125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69823" y="3357797"/>
            <a:ext cx="2945567" cy="43471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73723" y="3357797"/>
            <a:ext cx="2945567" cy="43471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364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359"/>
            <a:ext cx="6745750" cy="40004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59764" y="3140439"/>
            <a:ext cx="2795666" cy="43471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65030" y="3140439"/>
            <a:ext cx="2795666" cy="43471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68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" y="1851821"/>
            <a:ext cx="6732178" cy="400847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14793" y="3020518"/>
            <a:ext cx="2713220" cy="42722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82583" y="3020518"/>
            <a:ext cx="2713220" cy="42722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437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25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74754" y="2818151"/>
            <a:ext cx="2570813" cy="382249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50039" y="2818151"/>
            <a:ext cx="2570813" cy="382249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898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626"/>
            <a:ext cx="6739070" cy="40008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02170" y="2540833"/>
            <a:ext cx="2353456" cy="38974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817495" y="2540833"/>
            <a:ext cx="2353456" cy="389744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06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64" y="3886200"/>
            <a:ext cx="6086336" cy="29632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Using 4-D </a:t>
            </a:r>
            <a:r>
              <a:rPr lang="en-US" sz="3600" b="1" dirty="0" err="1" smtClean="0">
                <a:solidFill>
                  <a:schemeClr val="bg1"/>
                </a:solidFill>
              </a:rPr>
              <a:t>EnKF</a:t>
            </a:r>
            <a:r>
              <a:rPr lang="en-US" sz="3600" b="1" dirty="0" smtClean="0">
                <a:solidFill>
                  <a:schemeClr val="bg1"/>
                </a:solidFill>
              </a:rPr>
              <a:t> analyses: </a:t>
            </a:r>
          </a:p>
          <a:p>
            <a:r>
              <a:rPr lang="en-US" u="sng" dirty="0" smtClean="0"/>
              <a:t>Map 4-D </a:t>
            </a:r>
            <a:r>
              <a:rPr lang="en-US" u="sng" dirty="0" err="1" smtClean="0"/>
              <a:t>mesocale</a:t>
            </a:r>
            <a:r>
              <a:rPr lang="en-US" u="sng" dirty="0" smtClean="0"/>
              <a:t> thermodynamics</a:t>
            </a:r>
            <a:r>
              <a:rPr lang="en-US" dirty="0" smtClean="0"/>
              <a:t>: </a:t>
            </a:r>
            <a:r>
              <a:rPr lang="en-US" sz="2400" i="1" dirty="0" smtClean="0"/>
              <a:t>Moisture, CAPE, CIN, LFC, shear, wave parameters; transition to nocturnal boundary layer</a:t>
            </a:r>
            <a:endParaRPr lang="en-US" i="1" dirty="0" smtClean="0"/>
          </a:p>
          <a:p>
            <a:r>
              <a:rPr lang="en-US" u="sng" dirty="0" smtClean="0"/>
              <a:t>Map possible triggering mechanisms</a:t>
            </a:r>
            <a:r>
              <a:rPr lang="en-US" dirty="0" smtClean="0"/>
              <a:t>: </a:t>
            </a:r>
            <a:r>
              <a:rPr lang="en-US" sz="2400" i="1" dirty="0" smtClean="0"/>
              <a:t>Surface/elevated boundaries, </a:t>
            </a:r>
            <a:r>
              <a:rPr lang="en-US" sz="2400" i="1" dirty="0"/>
              <a:t>LLJ &amp; </a:t>
            </a:r>
            <a:r>
              <a:rPr lang="en-US" sz="2400" i="1" dirty="0" smtClean="0"/>
              <a:t>mesoscale convergence, gravity waves, cold pool from other convection, etc.</a:t>
            </a:r>
          </a:p>
          <a:p>
            <a:r>
              <a:rPr lang="en-US" u="sng" dirty="0" smtClean="0"/>
              <a:t>Establish origins of air feeding convection</a:t>
            </a:r>
            <a:r>
              <a:rPr lang="en-US" dirty="0" smtClean="0"/>
              <a:t>: </a:t>
            </a:r>
          </a:p>
          <a:p>
            <a:endParaRPr lang="en-US" dirty="0" smtClean="0"/>
          </a:p>
          <a:p>
            <a:pPr marL="97155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95360" y="6480077"/>
            <a:ext cx="1924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Marquis et al. (2014)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624909" y="3547646"/>
            <a:ext cx="5514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</a:rPr>
              <a:t>Parcel trajectories using </a:t>
            </a:r>
            <a:r>
              <a:rPr lang="en-US" sz="1600" b="1" i="1" dirty="0" err="1" smtClean="0">
                <a:solidFill>
                  <a:schemeClr val="bg1">
                    <a:lumMod val="95000"/>
                  </a:schemeClr>
                </a:solidFill>
              </a:rPr>
              <a:t>EnKF</a:t>
            </a:r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</a:rPr>
              <a:t> kinematic analyses in a supercell</a:t>
            </a:r>
            <a:endParaRPr lang="en-US" sz="16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749" y="106324"/>
            <a:ext cx="3625277" cy="7336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4"/>
                </a:solidFill>
              </a:rPr>
              <a:t>Planned Analysis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891896"/>
            <a:ext cx="599891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Parcel trajectories entering CI </a:t>
            </a:r>
            <a:r>
              <a:rPr lang="en-US" sz="2400" dirty="0" smtClean="0"/>
              <a:t>updrafts and </a:t>
            </a:r>
            <a:r>
              <a:rPr lang="en-US" sz="2400" dirty="0"/>
              <a:t>surrounding non-updraft </a:t>
            </a:r>
            <a:r>
              <a:rPr lang="en-US" sz="2400" dirty="0" smtClean="0"/>
              <a:t>areas.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 err="1" smtClean="0"/>
              <a:t>Lagrangian</a:t>
            </a:r>
            <a:r>
              <a:rPr lang="en-US" sz="2400" dirty="0" smtClean="0"/>
              <a:t> thermodynamic </a:t>
            </a:r>
            <a:r>
              <a:rPr lang="en-US" sz="2400" dirty="0"/>
              <a:t>&amp; momentum </a:t>
            </a:r>
            <a:r>
              <a:rPr lang="en-US" sz="2400" dirty="0" err="1" smtClean="0"/>
              <a:t>forcings</a:t>
            </a:r>
            <a:r>
              <a:rPr lang="en-US" sz="2400" dirty="0" smtClean="0"/>
              <a:t> </a:t>
            </a:r>
            <a:r>
              <a:rPr lang="en-US" sz="2400" dirty="0"/>
              <a:t>along them. </a:t>
            </a:r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Relate </a:t>
            </a:r>
            <a:r>
              <a:rPr lang="en-US" sz="2400" dirty="0"/>
              <a:t>to </a:t>
            </a:r>
            <a:r>
              <a:rPr lang="en-US" sz="2400" dirty="0" smtClean="0"/>
              <a:t> </a:t>
            </a:r>
            <a:r>
              <a:rPr lang="en-US" sz="2400" dirty="0"/>
              <a:t>triggering mechanisms/NBL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" y="1848285"/>
            <a:ext cx="6733978" cy="3997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664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40" y="1884592"/>
            <a:ext cx="9991060" cy="39429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285"/>
            <a:ext cx="6739070" cy="401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8286"/>
            <a:ext cx="6744058" cy="4015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4967" y="1422927"/>
            <a:ext cx="165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23-24 June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9" y="768437"/>
            <a:ext cx="5712641" cy="357812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4036284"/>
            <a:ext cx="1371600" cy="545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/>
              <a:t>23-24 </a:t>
            </a:r>
            <a:r>
              <a:rPr lang="en-US" sz="2400" b="1" dirty="0" smtClean="0"/>
              <a:t>June</a:t>
            </a:r>
            <a:endParaRPr lang="en-US" sz="24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97647" y="4036283"/>
            <a:ext cx="1196441" cy="545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3-4 July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4581736"/>
            <a:ext cx="5338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Questions</a:t>
            </a:r>
            <a:r>
              <a:rPr lang="en-US" dirty="0"/>
              <a:t>:  </a:t>
            </a:r>
            <a:endParaRPr lang="en-US" dirty="0" smtClean="0"/>
          </a:p>
          <a:p>
            <a:r>
              <a:rPr lang="en-US" dirty="0" smtClean="0"/>
              <a:t>1) What </a:t>
            </a:r>
            <a:r>
              <a:rPr lang="en-US" dirty="0"/>
              <a:t>are relative roles of LLJ/frontal forcing? </a:t>
            </a:r>
          </a:p>
          <a:p>
            <a:endParaRPr lang="en-US" dirty="0" smtClean="0"/>
          </a:p>
          <a:p>
            <a:r>
              <a:rPr lang="en-US" dirty="0" smtClean="0"/>
              <a:t>2) Do </a:t>
            </a:r>
            <a:r>
              <a:rPr lang="en-US" dirty="0"/>
              <a:t>shallow wave-like features play role in CI? Surface boundaries (radar fine-lines)?</a:t>
            </a:r>
          </a:p>
          <a:p>
            <a:endParaRPr lang="en-US" dirty="0" smtClean="0"/>
          </a:p>
          <a:p>
            <a:r>
              <a:rPr lang="en-US" dirty="0" smtClean="0"/>
              <a:t>3)  </a:t>
            </a:r>
            <a:r>
              <a:rPr lang="en-US" dirty="0"/>
              <a:t>What caused parallel bands of CI to the E but single line to </a:t>
            </a:r>
            <a:r>
              <a:rPr lang="en-US" dirty="0" smtClean="0"/>
              <a:t>W, with gap in the middle?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33958" y="4581736"/>
            <a:ext cx="48825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Questions</a:t>
            </a:r>
            <a:r>
              <a:rPr lang="en-US" dirty="0"/>
              <a:t>:  </a:t>
            </a: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Why </a:t>
            </a:r>
            <a:r>
              <a:rPr lang="en-US" dirty="0"/>
              <a:t>are CI events so isolated and in the same </a:t>
            </a:r>
          </a:p>
          <a:p>
            <a:r>
              <a:rPr lang="en-US" dirty="0" smtClean="0"/>
              <a:t>        geographical </a:t>
            </a:r>
            <a:r>
              <a:rPr lang="en-US" dirty="0"/>
              <a:t>region? </a:t>
            </a:r>
          </a:p>
          <a:p>
            <a:r>
              <a:rPr lang="en-US" dirty="0"/>
              <a:t>                        </a:t>
            </a:r>
            <a:endParaRPr lang="en-US" dirty="0" smtClean="0"/>
          </a:p>
          <a:p>
            <a:r>
              <a:rPr lang="en-US" dirty="0" smtClean="0"/>
              <a:t>2) What </a:t>
            </a:r>
            <a:r>
              <a:rPr lang="en-US" dirty="0"/>
              <a:t>is the </a:t>
            </a:r>
            <a:r>
              <a:rPr lang="en-US" dirty="0" smtClean="0"/>
              <a:t>trigger? </a:t>
            </a:r>
            <a:endParaRPr lang="en-US" dirty="0"/>
          </a:p>
          <a:p>
            <a:r>
              <a:rPr lang="en-US" dirty="0"/>
              <a:t>                        </a:t>
            </a:r>
            <a:endParaRPr lang="en-US" dirty="0" smtClean="0"/>
          </a:p>
          <a:p>
            <a:r>
              <a:rPr lang="en-US" dirty="0" smtClean="0"/>
              <a:t>3) </a:t>
            </a:r>
            <a:r>
              <a:rPr lang="en-US" dirty="0"/>
              <a:t>Do shallow wave-like features play role in CI?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437"/>
            <a:ext cx="5690244" cy="3246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46" y="-1734"/>
            <a:ext cx="972601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28588" y="48510"/>
            <a:ext cx="3625277" cy="5801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4"/>
                </a:solidFill>
              </a:rPr>
              <a:t>Planned Analysis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4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-2286000"/>
            <a:ext cx="52993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94500" y="3644900"/>
            <a:ext cx="5397500" cy="1028700"/>
          </a:xfrm>
          <a:prstGeom prst="rect">
            <a:avLst/>
          </a:prstGeom>
          <a:solidFill>
            <a:srgbClr val="49E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0" y="819337"/>
                <a:ext cx="11901694" cy="594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/>
                  <a:t>WRF &amp; DART, on Yellowstone supercomputer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/>
              </a:p>
              <a:p>
                <a:r>
                  <a:rPr lang="en-US" sz="2400" b="1" u="sng" dirty="0" smtClean="0"/>
                  <a:t>WRF</a:t>
                </a:r>
                <a:r>
                  <a:rPr lang="en-US" sz="2400" dirty="0" smtClean="0"/>
                  <a:t>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50 ensemble members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/>
                  <a:t>Multi-scale 1-way nest: </a:t>
                </a:r>
              </a:p>
              <a:p>
                <a:pPr lvl="1"/>
                <a:r>
                  <a:rPr lang="en-US" sz="2000" dirty="0" smtClean="0">
                    <a:solidFill>
                      <a:schemeClr val="tx1"/>
                    </a:solidFill>
                  </a:rPr>
                  <a:t>3-km mesoscale grid;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ea typeface="Cambria Math" charset="0"/>
                    <a:cs typeface="Cambria Math" charset="0"/>
                  </a:rPr>
                  <a:t> 1-km storm-scale grid; </a:t>
                </a:r>
                <a:r>
                  <a:rPr lang="en-US" sz="2000" dirty="0" smtClean="0">
                    <a:ea typeface="Cambria Math" charset="0"/>
                    <a:cs typeface="Cambria Math" charset="0"/>
                  </a:rPr>
                  <a:t>50 vert levels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>
                    <a:ea typeface="Cambria Math" charset="0"/>
                    <a:cs typeface="Cambria Math" charset="0"/>
                  </a:rPr>
                  <a:t>ICs/LBCs from GFS analysis (0.25°),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>
                    <a:ea typeface="Cambria Math" charset="0"/>
                    <a:cs typeface="Cambria Math" charset="0"/>
                  </a:rPr>
                  <a:t>Parameterizations: No convective, Thompson </a:t>
                </a:r>
                <a:r>
                  <a:rPr lang="en-US" sz="2400" dirty="0" err="1" smtClean="0">
                    <a:ea typeface="Cambria Math" charset="0"/>
                    <a:cs typeface="Cambria Math" charset="0"/>
                  </a:rPr>
                  <a:t>mp</a:t>
                </a:r>
                <a:r>
                  <a:rPr lang="en-US" sz="2400" dirty="0" smtClean="0">
                    <a:ea typeface="Cambria Math" charset="0"/>
                    <a:cs typeface="Cambria Math" charset="0"/>
                  </a:rPr>
                  <a:t>,</a:t>
                </a:r>
              </a:p>
              <a:p>
                <a:pPr lvl="1"/>
                <a:r>
                  <a:rPr lang="en-US" sz="2400" dirty="0" smtClean="0">
                    <a:ea typeface="Cambria Math" charset="0"/>
                    <a:cs typeface="Cambria Math" charset="0"/>
                  </a:rPr>
                  <a:t>RRTMG SW &amp; LW, MYJ PBL, NOAH land-</a:t>
                </a:r>
                <a:r>
                  <a:rPr lang="en-US" sz="2400" dirty="0" err="1" smtClean="0">
                    <a:ea typeface="Cambria Math" charset="0"/>
                    <a:cs typeface="Cambria Math" charset="0"/>
                  </a:rPr>
                  <a:t>sfc</a:t>
                </a:r>
                <a:r>
                  <a:rPr lang="en-US" sz="2400" dirty="0" smtClean="0">
                    <a:ea typeface="Cambria Math" charset="0"/>
                    <a:cs typeface="Cambria Math" charset="0"/>
                  </a:rPr>
                  <a:t>.  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>
                  <a:ea typeface="Cambria Math" charset="0"/>
                  <a:cs typeface="Cambria Math" charset="0"/>
                </a:endParaRPr>
              </a:p>
              <a:p>
                <a:r>
                  <a:rPr lang="en-US" sz="2400" b="1" u="sng" dirty="0" smtClean="0">
                    <a:ea typeface="Cambria Math" charset="0"/>
                    <a:cs typeface="Cambria Math" charset="0"/>
                  </a:rPr>
                  <a:t>Data assimilation</a:t>
                </a:r>
                <a:r>
                  <a:rPr lang="en-US" sz="2400" dirty="0" smtClean="0">
                    <a:ea typeface="Cambria Math" charset="0"/>
                    <a:cs typeface="Cambria Math" charset="0"/>
                  </a:rPr>
                  <a:t>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err="1" smtClean="0">
                    <a:ea typeface="Cambria Math" charset="0"/>
                    <a:cs typeface="Cambria Math" charset="0"/>
                  </a:rPr>
                  <a:t>Gaspari</a:t>
                </a:r>
                <a:r>
                  <a:rPr lang="en-US" sz="2400" dirty="0" smtClean="0">
                    <a:ea typeface="Cambria Math" charset="0"/>
                    <a:cs typeface="Cambria Math" charset="0"/>
                  </a:rPr>
                  <a:t> &amp; Cohen (1999) localization – variable by observation type and grid spacing,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ea typeface="Cambria Math" charset="0"/>
                    <a:cs typeface="Cambria Math" charset="0"/>
                  </a:rPr>
                  <a:t>Observations smoothed/thinned prior to assimilation (25-50% density of model grid),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ea typeface="Cambria Math" charset="0"/>
                    <a:cs typeface="Cambria Math" charset="0"/>
                  </a:rPr>
                  <a:t>Adaptive </a:t>
                </a:r>
                <a:r>
                  <a:rPr lang="en-US" sz="2400" dirty="0" smtClean="0">
                    <a:ea typeface="Cambria Math" charset="0"/>
                    <a:cs typeface="Cambria Math" charset="0"/>
                  </a:rPr>
                  <a:t>Inflation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>
                  <a:ea typeface="Cambria Math" charset="0"/>
                  <a:cs typeface="Cambria Math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 smtClean="0"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9337"/>
                <a:ext cx="11901694" cy="5940088"/>
              </a:xfrm>
              <a:prstGeom prst="rect">
                <a:avLst/>
              </a:prstGeom>
              <a:blipFill rotWithShape="0">
                <a:blip r:embed="rId3"/>
                <a:stretch>
                  <a:fillRect l="-768" t="-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506586" y="556"/>
            <a:ext cx="20842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6"/>
                </a:solidFill>
              </a:rPr>
              <a:t>23-24 June domains</a:t>
            </a:r>
            <a:endParaRPr lang="en-US" b="1" i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44610" y="-10088"/>
            <a:ext cx="105708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Mesoscale</a:t>
            </a:r>
          </a:p>
          <a:p>
            <a:r>
              <a:rPr lang="en-US" sz="1600" i="1" dirty="0" smtClean="0"/>
              <a:t>grid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923824" y="1373019"/>
            <a:ext cx="115884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Storm-scale</a:t>
            </a:r>
          </a:p>
          <a:p>
            <a:r>
              <a:rPr lang="en-US" sz="1600" i="1" dirty="0" smtClean="0"/>
              <a:t>grid</a:t>
            </a:r>
            <a:endParaRPr lang="en-US" sz="1600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0690642" y="264629"/>
            <a:ext cx="233183" cy="3331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10281634" y="1373548"/>
            <a:ext cx="642190" cy="291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85060" y="85689"/>
            <a:ext cx="4610256" cy="7336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4"/>
                </a:solidFill>
              </a:rPr>
              <a:t>Experimental Design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5606691"/>
            <a:ext cx="5562600" cy="8763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23-24 June; CI in SE Nebraska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55" y="914409"/>
            <a:ext cx="7279758" cy="48828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07682" y="1611526"/>
            <a:ext cx="555599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i="1" dirty="0" smtClean="0">
                <a:solidFill>
                  <a:schemeClr val="bg1"/>
                </a:solidFill>
              </a:rPr>
              <a:t>Hourly</a:t>
            </a:r>
            <a:r>
              <a:rPr lang="en-US" sz="2800" b="1" i="1" dirty="0" smtClean="0"/>
              <a:t> </a:t>
            </a:r>
            <a:r>
              <a:rPr lang="en-US" sz="2800" b="1" i="1" dirty="0" smtClean="0">
                <a:solidFill>
                  <a:schemeClr val="bg1"/>
                </a:solidFill>
              </a:rPr>
              <a:t>assimilation of: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Surface met,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AMDAR,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RAOBS,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Fixed PISAs (as available)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WSR-88D reflectivity &amp;</a:t>
            </a:r>
          </a:p>
          <a:p>
            <a:pPr lvl="1"/>
            <a:r>
              <a:rPr lang="en-US" sz="2800" dirty="0"/>
              <a:t>	</a:t>
            </a:r>
            <a:r>
              <a:rPr lang="en-US" sz="2800" dirty="0" smtClean="0"/>
              <a:t> velocity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SPOL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804" y="56054"/>
            <a:ext cx="4865438" cy="7336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4"/>
                </a:solidFill>
              </a:rPr>
              <a:t>DA to mesoscale grid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0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235704" y="-859536"/>
            <a:ext cx="8572500" cy="6858000"/>
            <a:chOff x="4235704" y="-859536"/>
            <a:chExt cx="8572500" cy="6858000"/>
          </a:xfrm>
          <a:effectLst>
            <a:outerShdw blurRad="50800" dist="50800" dir="5400000" algn="ctr" rotWithShape="0">
              <a:srgbClr val="49E0D0">
                <a:alpha val="0"/>
              </a:srgb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704" y="-859536"/>
              <a:ext cx="8572500" cy="6858000"/>
            </a:xfrm>
            <a:prstGeom prst="rect">
              <a:avLst/>
            </a:prstGeom>
            <a:effectLst/>
          </p:spPr>
        </p:pic>
        <p:grpSp>
          <p:nvGrpSpPr>
            <p:cNvPr id="5" name="Group 4"/>
            <p:cNvGrpSpPr/>
            <p:nvPr/>
          </p:nvGrpSpPr>
          <p:grpSpPr>
            <a:xfrm>
              <a:off x="4626864" y="-859536"/>
              <a:ext cx="7735824" cy="6644640"/>
              <a:chOff x="4626864" y="-859536"/>
              <a:chExt cx="7735824" cy="6644640"/>
            </a:xfrm>
            <a:effectLst/>
          </p:grpSpPr>
          <p:sp>
            <p:nvSpPr>
              <p:cNvPr id="6" name="Rectangle 5"/>
              <p:cNvSpPr/>
              <p:nvPr/>
            </p:nvSpPr>
            <p:spPr>
              <a:xfrm>
                <a:off x="4626864" y="-859536"/>
                <a:ext cx="969264" cy="6492240"/>
              </a:xfrm>
              <a:prstGeom prst="rect">
                <a:avLst/>
              </a:prstGeom>
              <a:solidFill>
                <a:srgbClr val="49E0D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779264" y="5010912"/>
                <a:ext cx="7583424" cy="774192"/>
              </a:xfrm>
              <a:prstGeom prst="rect">
                <a:avLst/>
              </a:prstGeom>
              <a:solidFill>
                <a:srgbClr val="49E0D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625261" y="-859536"/>
            <a:ext cx="10182943" cy="7059168"/>
            <a:chOff x="2625261" y="-859536"/>
            <a:chExt cx="10182943" cy="7059168"/>
          </a:xfrm>
        </p:grpSpPr>
        <p:sp>
          <p:nvSpPr>
            <p:cNvPr id="10" name="Rectangle 9"/>
            <p:cNvSpPr/>
            <p:nvPr/>
          </p:nvSpPr>
          <p:spPr>
            <a:xfrm>
              <a:off x="3986784" y="-859536"/>
              <a:ext cx="1685568" cy="6700706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5261" y="5005543"/>
              <a:ext cx="10182943" cy="1194089"/>
            </a:xfrm>
            <a:prstGeom prst="rect">
              <a:avLst/>
            </a:prstGeom>
            <a:solidFill>
              <a:srgbClr val="49E0D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82795" y="5043204"/>
            <a:ext cx="339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23-24 June 88D </a:t>
            </a:r>
            <a:r>
              <a:rPr lang="en-US" smtClean="0"/>
              <a:t>reflectivity mosaic</a:t>
            </a:r>
            <a:endParaRPr lang="en-US"/>
          </a:p>
        </p:txBody>
      </p:sp>
      <p:sp>
        <p:nvSpPr>
          <p:cNvPr id="13" name="Title 11"/>
          <p:cNvSpPr txBox="1">
            <a:spLocks/>
          </p:cNvSpPr>
          <p:nvPr/>
        </p:nvSpPr>
        <p:spPr>
          <a:xfrm>
            <a:off x="0" y="0"/>
            <a:ext cx="10515600" cy="119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23 June,    1225 UTC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CI – </a:t>
            </a:r>
            <a:r>
              <a:rPr lang="en-US" b="1" i="1" dirty="0" smtClean="0">
                <a:solidFill>
                  <a:schemeClr val="bg1"/>
                </a:solidFill>
              </a:rPr>
              <a:t>16.5 </a:t>
            </a:r>
            <a:r>
              <a:rPr lang="en-US" b="1" i="1" dirty="0" err="1">
                <a:solidFill>
                  <a:schemeClr val="bg1"/>
                </a:solidFill>
              </a:rPr>
              <a:t>hr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99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1332</Words>
  <Application>Microsoft Office PowerPoint</Application>
  <PresentationFormat>Widescreen</PresentationFormat>
  <Paragraphs>282</Paragraphs>
  <Slides>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Office Theme</vt:lpstr>
      <vt:lpstr>PowerPoint Presentation</vt:lpstr>
      <vt:lpstr>Sort-of knowns of nocturnal CI           Unknowns</vt:lpstr>
      <vt:lpstr>PowerPoint Presentation</vt:lpstr>
      <vt:lpstr>Motivation</vt:lpstr>
      <vt:lpstr>PowerPoint Presentation</vt:lpstr>
      <vt:lpstr>PowerPoint Presentation</vt:lpstr>
      <vt:lpstr>PowerPoint Presentation</vt:lpstr>
      <vt:lpstr>23-24 June; CI in SE Nebraska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23-24 June; CI in SE Nebraska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Understanding of Convection Initiation in Nocturnal Environments During PECAN Using High-Resolution Ensemble Data Assimilation</dc:title>
  <dc:creator>James Nicholas Marquis</dc:creator>
  <cp:lastModifiedBy>meeting</cp:lastModifiedBy>
  <cp:revision>346</cp:revision>
  <dcterms:created xsi:type="dcterms:W3CDTF">2016-09-11T18:04:02Z</dcterms:created>
  <dcterms:modified xsi:type="dcterms:W3CDTF">2016-09-20T12:48:42Z</dcterms:modified>
</cp:coreProperties>
</file>