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0" r:id="rId4"/>
    <p:sldId id="263" r:id="rId5"/>
    <p:sldId id="261" r:id="rId6"/>
    <p:sldId id="258" r:id="rId7"/>
    <p:sldId id="262" r:id="rId8"/>
    <p:sldId id="264" r:id="rId9"/>
    <p:sldId id="265" r:id="rId10"/>
    <p:sldId id="266" r:id="rId11"/>
    <p:sldId id="272" r:id="rId12"/>
    <p:sldId id="267" r:id="rId13"/>
    <p:sldId id="273" r:id="rId14"/>
    <p:sldId id="268" r:id="rId15"/>
    <p:sldId id="269" r:id="rId16"/>
    <p:sldId id="270" r:id="rId17"/>
    <p:sldId id="274" r:id="rId18"/>
    <p:sldId id="259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8BEA-20DE-C243-A9C8-6C6FCCD46C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8BEA-20DE-C243-A9C8-6C6FCCD46C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8BEA-20DE-C243-A9C8-6C6FCCD46C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8BEA-20DE-C243-A9C8-6C6FCCD46C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8BEA-20DE-C243-A9C8-6C6FCCD46C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8BEA-20DE-C243-A9C8-6C6FCCD46C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8BEA-20DE-C243-A9C8-6C6FCCD46C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8BEA-20DE-C243-A9C8-6C6FCCD46C7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8BEA-20DE-C243-A9C8-6C6FCCD46C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8BEA-20DE-C243-A9C8-6C6FCCD46C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8BEA-20DE-C243-A9C8-6C6FCCD46C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8C2766B-ED7A-4245-8A53-2BABDCE9068A}" type="datetimeFigureOut">
              <a:rPr lang="en-US" smtClean="0"/>
              <a:t>16-09-19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EF58BEA-20DE-C243-A9C8-6C6FCCD46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Elevated Convection Initiation on 24 June </a:t>
            </a:r>
            <a:r>
              <a:rPr lang="en-US" sz="2800" dirty="0" smtClean="0"/>
              <a:t>2015: A Case Study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Scott Kehler [</a:t>
            </a:r>
            <a:r>
              <a:rPr lang="en-US" dirty="0" smtClean="0"/>
              <a:t>M.Sc. </a:t>
            </a:r>
            <a:r>
              <a:rPr lang="en-US" dirty="0" smtClean="0"/>
              <a:t>Candidate]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John </a:t>
            </a:r>
            <a:r>
              <a:rPr lang="en-US" dirty="0" err="1" smtClean="0"/>
              <a:t>Hanesiak</a:t>
            </a:r>
            <a:r>
              <a:rPr lang="en-US" dirty="0" smtClean="0"/>
              <a:t> [Advisor]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Department of Environment and Geography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Centre for Earth Observation Science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University of Manitoba, Winnipeg, </a:t>
            </a:r>
            <a:r>
              <a:rPr lang="en-US" dirty="0" smtClean="0"/>
              <a:t>Manitoba, Canada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4385"/>
            <a:ext cx="1423501" cy="1451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729" y="254385"/>
            <a:ext cx="1766671" cy="145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Parcel Trajectories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683" y="2167083"/>
            <a:ext cx="8232130" cy="135788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HYSPLIT (</a:t>
            </a:r>
            <a:r>
              <a:rPr lang="en-US" dirty="0" err="1" smtClean="0"/>
              <a:t>Draxler</a:t>
            </a:r>
            <a:r>
              <a:rPr lang="en-US" dirty="0" smtClean="0"/>
              <a:t> and Hess 1998; Stein et al. 2015) </a:t>
            </a:r>
            <a:r>
              <a:rPr lang="en-US" dirty="0"/>
              <a:t>t</a:t>
            </a:r>
            <a:r>
              <a:rPr lang="en-US" dirty="0" smtClean="0"/>
              <a:t>rajectories using the NARR dataset clearly show the parcels originated in the Texas/Oklahoma panhandles 24-h earlier</a:t>
            </a:r>
          </a:p>
          <a:p>
            <a:r>
              <a:rPr lang="en-US" dirty="0" smtClean="0"/>
              <a:t>Some trajectories also came from northern Colorado/Wyoming, but did not contain significant moisture (moisture studied using sounding cross-sections)</a:t>
            </a:r>
            <a:endParaRPr lang="en-US" dirty="0"/>
          </a:p>
        </p:txBody>
      </p:sp>
      <p:pic>
        <p:nvPicPr>
          <p:cNvPr id="4" name="Picture 3" descr="june24_isentrop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1" y="3894303"/>
            <a:ext cx="2850444" cy="2789472"/>
          </a:xfrm>
          <a:prstGeom prst="rect">
            <a:avLst/>
          </a:prstGeom>
        </p:spPr>
      </p:pic>
      <p:pic>
        <p:nvPicPr>
          <p:cNvPr id="5" name="Picture 4" descr="june24_modelv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003" y="3904061"/>
            <a:ext cx="2845375" cy="2784593"/>
          </a:xfrm>
          <a:prstGeom prst="rect">
            <a:avLst/>
          </a:prstGeom>
        </p:spPr>
      </p:pic>
      <p:pic>
        <p:nvPicPr>
          <p:cNvPr id="6" name="Picture 5" descr="june24_divergenc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52" y="3899182"/>
            <a:ext cx="2845625" cy="2784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037" y="3568890"/>
            <a:ext cx="1268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Isentropic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09437" y="356343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VV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78979" y="3524971"/>
            <a:ext cx="149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Divergence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935765" y="4840941"/>
            <a:ext cx="878473" cy="725664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26177" y="4859287"/>
            <a:ext cx="878473" cy="725664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16667" y="4859287"/>
            <a:ext cx="878473" cy="725664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935765" y="6030289"/>
            <a:ext cx="1691348" cy="2908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877657" y="6049679"/>
            <a:ext cx="1783723" cy="271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805288" y="6069069"/>
            <a:ext cx="1675011" cy="3366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54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Conditions at 0000 UTC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27" y="2110867"/>
            <a:ext cx="8499886" cy="102579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400" dirty="0" smtClean="0"/>
              <a:t>Altocumulus castellanus clouds were widespread over eastern NE/western IA at 0000 UTC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The 0000 UTC sounding from Omaha showed that these clouds were rooted near 700 hPa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These clouds formed over western NE early on 23 June and migrated east during the day</a:t>
            </a:r>
            <a:endParaRPr lang="en-US" sz="1400" dirty="0"/>
          </a:p>
        </p:txBody>
      </p:sp>
      <p:pic>
        <p:nvPicPr>
          <p:cNvPr id="4" name="Picture 3" descr="june24_0015_v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80" y="3117844"/>
            <a:ext cx="4233333" cy="3569469"/>
          </a:xfrm>
          <a:prstGeom prst="rect">
            <a:avLst/>
          </a:prstGeom>
        </p:spPr>
      </p:pic>
      <p:pic>
        <p:nvPicPr>
          <p:cNvPr id="5" name="Picture 4" descr="OAX_20150624_0000_rawinsond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5227" r="2064" b="4996"/>
          <a:stretch/>
        </p:blipFill>
        <p:spPr>
          <a:xfrm>
            <a:off x="272814" y="3136658"/>
            <a:ext cx="4299187" cy="358422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540000" y="5032963"/>
            <a:ext cx="4619037" cy="9407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576396" y="5442479"/>
            <a:ext cx="649306" cy="1145784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8690" y="6033522"/>
            <a:ext cx="281512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Cloud deck being reinforced from the south by isentropic ascent of parcels on the frontal surface</a:t>
            </a:r>
            <a:endParaRPr lang="en-US" sz="1200" dirty="0"/>
          </a:p>
        </p:txBody>
      </p:sp>
      <p:cxnSp>
        <p:nvCxnSpPr>
          <p:cNvPr id="12" name="Straight Connector 11"/>
          <p:cNvCxnSpPr>
            <a:stCxn id="10" idx="1"/>
          </p:cNvCxnSpPr>
          <p:nvPr/>
        </p:nvCxnSpPr>
        <p:spPr>
          <a:xfrm flipH="1" flipV="1">
            <a:off x="5913427" y="6033522"/>
            <a:ext cx="185263" cy="3231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7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une24_map_combin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2" t="32365" r="39186" b="32394"/>
          <a:stretch/>
        </p:blipFill>
        <p:spPr>
          <a:xfrm>
            <a:off x="-12828" y="3104299"/>
            <a:ext cx="2540178" cy="2458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Observed Vertical Velocities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7536" y="2322746"/>
            <a:ext cx="6760225" cy="441828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Kinematic vertical velocities were calculated at three points, by creating triangles using the sounding array</a:t>
            </a:r>
          </a:p>
          <a:p>
            <a:pPr lvl="1"/>
            <a:r>
              <a:rPr lang="en-US" dirty="0" smtClean="0"/>
              <a:t>Calculated by vertically integrating the continuity equation and using divergence of the wind field (see Bellamy 1949 and Davies-Jones 1993)</a:t>
            </a:r>
          </a:p>
          <a:p>
            <a:pPr lvl="1"/>
            <a:r>
              <a:rPr lang="en-US" dirty="0" smtClean="0"/>
              <a:t>Surface and </a:t>
            </a:r>
            <a:r>
              <a:rPr lang="en-US" dirty="0" err="1" smtClean="0"/>
              <a:t>tropopause</a:t>
            </a:r>
            <a:r>
              <a:rPr lang="en-US" dirty="0" smtClean="0"/>
              <a:t> were assigned VVs of 0 to preserve mass continuity (</a:t>
            </a:r>
            <a:r>
              <a:rPr lang="en-US" dirty="0" err="1" smtClean="0"/>
              <a:t>Fankhauser</a:t>
            </a:r>
            <a:r>
              <a:rPr lang="en-US" dirty="0" smtClean="0"/>
              <a:t> 1969; </a:t>
            </a:r>
            <a:r>
              <a:rPr lang="en-US" dirty="0" err="1" smtClean="0"/>
              <a:t>OBrien</a:t>
            </a:r>
            <a:r>
              <a:rPr lang="en-US" dirty="0" smtClean="0"/>
              <a:t> 1970)</a:t>
            </a:r>
          </a:p>
          <a:p>
            <a:pPr lvl="1"/>
            <a:r>
              <a:rPr lang="en-US" dirty="0" smtClean="0"/>
              <a:t>Maximum of -9 </a:t>
            </a:r>
            <a:r>
              <a:rPr lang="en-CA" i="1" dirty="0" err="1">
                <a:latin typeface="Arial"/>
                <a:cs typeface="Arial"/>
              </a:rPr>
              <a:t>μb</a:t>
            </a:r>
            <a:r>
              <a:rPr lang="en-CA" i="1" dirty="0">
                <a:latin typeface="Arial"/>
                <a:cs typeface="Arial"/>
              </a:rPr>
              <a:t> s</a:t>
            </a:r>
            <a:r>
              <a:rPr lang="en-CA" i="1" baseline="30000" dirty="0">
                <a:latin typeface="Arial"/>
                <a:cs typeface="Arial"/>
              </a:rPr>
              <a:t>-</a:t>
            </a:r>
            <a:r>
              <a:rPr lang="en-CA" i="1" baseline="30000" dirty="0" smtClean="0">
                <a:latin typeface="Arial"/>
                <a:cs typeface="Arial"/>
              </a:rPr>
              <a:t>1</a:t>
            </a:r>
            <a:r>
              <a:rPr lang="en-CA" dirty="0">
                <a:latin typeface="Arial"/>
                <a:cs typeface="Arial"/>
              </a:rPr>
              <a:t> </a:t>
            </a:r>
            <a:r>
              <a:rPr lang="en-CA" dirty="0" smtClean="0">
                <a:cs typeface="Arial"/>
              </a:rPr>
              <a:t>at 0300 UTC to -12 </a:t>
            </a:r>
            <a:r>
              <a:rPr lang="en-CA" i="1" dirty="0" err="1" smtClean="0">
                <a:latin typeface="Arial"/>
                <a:cs typeface="Arial"/>
              </a:rPr>
              <a:t>μb</a:t>
            </a:r>
            <a:r>
              <a:rPr lang="en-CA" i="1" dirty="0" smtClean="0">
                <a:latin typeface="Arial"/>
                <a:cs typeface="Arial"/>
              </a:rPr>
              <a:t> </a:t>
            </a:r>
            <a:r>
              <a:rPr lang="en-CA" i="1" dirty="0">
                <a:latin typeface="Arial"/>
                <a:cs typeface="Arial"/>
              </a:rPr>
              <a:t>s</a:t>
            </a:r>
            <a:r>
              <a:rPr lang="en-CA" i="1" baseline="30000" dirty="0">
                <a:latin typeface="Arial"/>
                <a:cs typeface="Arial"/>
              </a:rPr>
              <a:t>-1</a:t>
            </a:r>
            <a:r>
              <a:rPr lang="en-CA" dirty="0">
                <a:latin typeface="Arial"/>
                <a:cs typeface="Arial"/>
              </a:rPr>
              <a:t> </a:t>
            </a:r>
            <a:r>
              <a:rPr lang="en-CA" dirty="0" smtClean="0">
                <a:cs typeface="Arial"/>
              </a:rPr>
              <a:t>at 0600 UTC</a:t>
            </a:r>
            <a:r>
              <a:rPr lang="en-CA" dirty="0">
                <a:cs typeface="Arial"/>
              </a:rPr>
              <a:t> </a:t>
            </a:r>
            <a:r>
              <a:rPr lang="en-CA" dirty="0" smtClean="0">
                <a:cs typeface="Arial"/>
              </a:rPr>
              <a:t>(at location of star)</a:t>
            </a:r>
          </a:p>
          <a:p>
            <a:r>
              <a:rPr lang="en-CA" dirty="0"/>
              <a:t>Average isentropic vertical velocities ranged from -10 </a:t>
            </a:r>
            <a:r>
              <a:rPr lang="en-CA" i="1" dirty="0" err="1">
                <a:latin typeface="Arial"/>
                <a:cs typeface="Arial"/>
              </a:rPr>
              <a:t>μb</a:t>
            </a:r>
            <a:r>
              <a:rPr lang="en-CA" i="1" dirty="0">
                <a:latin typeface="Arial"/>
                <a:cs typeface="Arial"/>
              </a:rPr>
              <a:t> s</a:t>
            </a:r>
            <a:r>
              <a:rPr lang="en-CA" i="1" baseline="30000" dirty="0">
                <a:latin typeface="Arial"/>
                <a:cs typeface="Arial"/>
              </a:rPr>
              <a:t>-1</a:t>
            </a:r>
            <a:r>
              <a:rPr lang="en-CA" baseline="30000" dirty="0"/>
              <a:t> </a:t>
            </a:r>
            <a:r>
              <a:rPr lang="en-CA" dirty="0"/>
              <a:t>at 0300 UTC to -8 </a:t>
            </a:r>
            <a:r>
              <a:rPr lang="en-CA" i="1" dirty="0" err="1">
                <a:latin typeface="Arial"/>
                <a:cs typeface="Arial"/>
              </a:rPr>
              <a:t>μb</a:t>
            </a:r>
            <a:r>
              <a:rPr lang="en-CA" i="1" dirty="0">
                <a:latin typeface="Arial"/>
                <a:cs typeface="Arial"/>
              </a:rPr>
              <a:t> s</a:t>
            </a:r>
            <a:r>
              <a:rPr lang="en-CA" i="1" baseline="30000" dirty="0">
                <a:latin typeface="Arial"/>
                <a:cs typeface="Arial"/>
              </a:rPr>
              <a:t>-1</a:t>
            </a:r>
            <a:r>
              <a:rPr lang="en-CA" baseline="30000" dirty="0">
                <a:latin typeface="Arial"/>
                <a:cs typeface="Arial"/>
              </a:rPr>
              <a:t> </a:t>
            </a:r>
            <a:r>
              <a:rPr lang="en-CA" dirty="0"/>
              <a:t>at 0600 UTC on 24 June in the warm frontal zone </a:t>
            </a:r>
            <a:endParaRPr lang="en-CA" dirty="0" smtClean="0"/>
          </a:p>
          <a:p>
            <a:pPr lvl="1"/>
            <a:r>
              <a:rPr lang="en-CA" dirty="0" smtClean="0">
                <a:cs typeface="Arial"/>
              </a:rPr>
              <a:t>Calculated using a simplified version of the isentropic vertical velocity equation where the only term is the advection of pressure</a:t>
            </a:r>
          </a:p>
          <a:p>
            <a:pPr lvl="1"/>
            <a:r>
              <a:rPr lang="en-CA" dirty="0" smtClean="0">
                <a:cs typeface="Arial"/>
              </a:rPr>
              <a:t>VV </a:t>
            </a:r>
            <a:r>
              <a:rPr lang="en-CA" dirty="0" smtClean="0">
                <a:cs typeface="Arial"/>
              </a:rPr>
              <a:t>declined between 0300 and 0600 UTC </a:t>
            </a:r>
            <a:r>
              <a:rPr lang="en-CA" dirty="0" smtClean="0">
                <a:cs typeface="Arial"/>
              </a:rPr>
              <a:t>due to frontal slope decreasing more than LLJ increased</a:t>
            </a:r>
            <a:endParaRPr lang="en-US" dirty="0">
              <a:cs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07902" y="3745684"/>
            <a:ext cx="525996" cy="6029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33898" y="3745684"/>
            <a:ext cx="718435" cy="2052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7902" y="3950927"/>
            <a:ext cx="1244431" cy="3976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7902" y="4245964"/>
            <a:ext cx="859555" cy="10262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33898" y="3745684"/>
            <a:ext cx="333559" cy="500280"/>
          </a:xfrm>
          <a:prstGeom prst="line">
            <a:avLst/>
          </a:prstGeom>
          <a:ln>
            <a:solidFill>
              <a:srgbClr val="21449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07902" y="3745684"/>
            <a:ext cx="525996" cy="6029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33898" y="3745684"/>
            <a:ext cx="718435" cy="2052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167457" y="3950927"/>
            <a:ext cx="384876" cy="2950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8089" y="5562906"/>
            <a:ext cx="2439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Triangles (red/green/blue) used to compute divergence – VV calculations at location of star</a:t>
            </a:r>
            <a:endParaRPr lang="en-US" sz="1200" dirty="0"/>
          </a:p>
        </p:txBody>
      </p:sp>
      <p:sp>
        <p:nvSpPr>
          <p:cNvPr id="4" name="5-Point Star 3"/>
          <p:cNvSpPr/>
          <p:nvPr/>
        </p:nvSpPr>
        <p:spPr>
          <a:xfrm>
            <a:off x="795702" y="3887851"/>
            <a:ext cx="264194" cy="22164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60" y="2155052"/>
            <a:ext cx="5518264" cy="450251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WRF-ARW run at the University of Manitoba</a:t>
            </a:r>
          </a:p>
          <a:p>
            <a:pPr lvl="1"/>
            <a:r>
              <a:rPr lang="en-US" dirty="0" smtClean="0"/>
              <a:t>Single domain centred over eastern NE/western IA</a:t>
            </a:r>
          </a:p>
          <a:p>
            <a:pPr lvl="1"/>
            <a:r>
              <a:rPr lang="en-US" dirty="0" smtClean="0"/>
              <a:t>Horizontal grid spacing 2 km</a:t>
            </a:r>
          </a:p>
          <a:p>
            <a:pPr lvl="1"/>
            <a:r>
              <a:rPr lang="en-US" dirty="0" smtClean="0"/>
              <a:t>50 Vertical levels</a:t>
            </a:r>
          </a:p>
          <a:p>
            <a:pPr lvl="1"/>
            <a:r>
              <a:rPr lang="en-US" dirty="0" smtClean="0"/>
              <a:t>700 x 600 grid (1400 km x 1200 km)</a:t>
            </a:r>
          </a:p>
          <a:p>
            <a:pPr lvl="1"/>
            <a:r>
              <a:rPr lang="en-US" dirty="0" smtClean="0"/>
              <a:t>Adaptive time step of 6-24 s</a:t>
            </a:r>
          </a:p>
          <a:p>
            <a:pPr lvl="1"/>
            <a:r>
              <a:rPr lang="en-US" dirty="0" smtClean="0"/>
              <a:t>Thompson microphysics</a:t>
            </a:r>
          </a:p>
          <a:p>
            <a:pPr lvl="1"/>
            <a:r>
              <a:rPr lang="en-US" dirty="0" smtClean="0"/>
              <a:t>No cumulus parameterization</a:t>
            </a:r>
          </a:p>
          <a:p>
            <a:pPr lvl="1"/>
            <a:r>
              <a:rPr lang="en-US" dirty="0" smtClean="0"/>
              <a:t>NARR used as IC/BC</a:t>
            </a:r>
          </a:p>
          <a:p>
            <a:r>
              <a:rPr lang="en-US" dirty="0" smtClean="0"/>
              <a:t>Model experiments led to these settings being selected as optimal for this case – given available computing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424" y="2787974"/>
            <a:ext cx="3153510" cy="3428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1293" y="2514237"/>
            <a:ext cx="27725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u="sng" dirty="0" smtClean="0"/>
              <a:t>Simulated max reflectivity at 0500 UTC</a:t>
            </a:r>
            <a:endParaRPr lang="en-US" sz="1100" b="1" u="sng" dirty="0"/>
          </a:p>
        </p:txBody>
      </p:sp>
      <p:sp>
        <p:nvSpPr>
          <p:cNvPr id="6" name="Oval 5"/>
          <p:cNvSpPr/>
          <p:nvPr/>
        </p:nvSpPr>
        <p:spPr>
          <a:xfrm>
            <a:off x="7184342" y="3694373"/>
            <a:ext cx="833897" cy="66703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85890" y="2514238"/>
            <a:ext cx="3605001" cy="267765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CI at about the right time and location. 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Warm front location also accurate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067527" y="3938099"/>
            <a:ext cx="2116815" cy="897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6491566" y="4502517"/>
            <a:ext cx="1731940" cy="492964"/>
          </a:xfrm>
          <a:custGeom>
            <a:avLst/>
            <a:gdLst>
              <a:gd name="connsiteX0" fmla="*/ 0 w 1731940"/>
              <a:gd name="connsiteY0" fmla="*/ 0 h 492964"/>
              <a:gd name="connsiteX1" fmla="*/ 667118 w 1731940"/>
              <a:gd name="connsiteY1" fmla="*/ 115449 h 492964"/>
              <a:gd name="connsiteX2" fmla="*/ 1205944 w 1731940"/>
              <a:gd name="connsiteY2" fmla="*/ 320692 h 492964"/>
              <a:gd name="connsiteX3" fmla="*/ 1731940 w 1731940"/>
              <a:gd name="connsiteY3" fmla="*/ 461796 h 49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940" h="492964">
                <a:moveTo>
                  <a:pt x="0" y="0"/>
                </a:moveTo>
                <a:cubicBezTo>
                  <a:pt x="233063" y="31000"/>
                  <a:pt x="466127" y="62000"/>
                  <a:pt x="667118" y="115449"/>
                </a:cubicBezTo>
                <a:cubicBezTo>
                  <a:pt x="868109" y="168898"/>
                  <a:pt x="1028474" y="262968"/>
                  <a:pt x="1205944" y="320692"/>
                </a:cubicBezTo>
                <a:cubicBezTo>
                  <a:pt x="1383414" y="378416"/>
                  <a:pt x="1687038" y="566555"/>
                  <a:pt x="1731940" y="461796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219927" y="4617966"/>
            <a:ext cx="1271639" cy="2877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56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 Vertical Velocities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94" y="2162822"/>
            <a:ext cx="8645410" cy="117680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WRF Kinematic vertical velocities showed a maximum in ascent near where convection initiated – and near the level where elevated parcels were rooted (700 hPa)</a:t>
            </a:r>
          </a:p>
          <a:p>
            <a:r>
              <a:rPr lang="en-US" dirty="0" smtClean="0"/>
              <a:t>VVs declined with time at the point shown below, but that is because the maximum shifted north between 0000 and 0400 UTC (as shown in the map of VVs)</a:t>
            </a:r>
            <a:endParaRPr lang="en-US" dirty="0"/>
          </a:p>
        </p:txBody>
      </p:sp>
      <p:pic>
        <p:nvPicPr>
          <p:cNvPr id="4" name="Picture 3" descr="Omega_04Z_850_win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79" y="3339624"/>
            <a:ext cx="4355684" cy="3153379"/>
          </a:xfrm>
          <a:prstGeom prst="rect">
            <a:avLst/>
          </a:prstGeom>
        </p:spPr>
      </p:pic>
      <p:pic>
        <p:nvPicPr>
          <p:cNvPr id="5" name="Picture 4" descr="omega_profile_24jun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7606" r="8932" b="3346"/>
          <a:stretch/>
        </p:blipFill>
        <p:spPr>
          <a:xfrm>
            <a:off x="122294" y="3264364"/>
            <a:ext cx="4370087" cy="3404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2466" y="3365280"/>
            <a:ext cx="351318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700 hPa VVs and 850 hPa </a:t>
            </a:r>
            <a:r>
              <a:rPr lang="en-US" sz="1400" dirty="0" smtClean="0"/>
              <a:t>Winds at 04Z</a:t>
            </a:r>
            <a:endParaRPr lang="en-US" sz="1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233630" y="3809822"/>
            <a:ext cx="2257936" cy="8594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1236" y="3378108"/>
            <a:ext cx="284299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Omega at 00, 02, 04Z at red </a:t>
            </a:r>
            <a:r>
              <a:rPr lang="en-US" sz="1400" dirty="0" err="1" smtClean="0"/>
              <a:t>pt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6201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595562"/>
            <a:ext cx="7610476" cy="404606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Elevated convection initiated from pre-existing ACC after sunset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nocturnal </a:t>
            </a:r>
            <a:r>
              <a:rPr lang="en-US" dirty="0" smtClean="0"/>
              <a:t>LLJ </a:t>
            </a:r>
            <a:r>
              <a:rPr lang="en-US" dirty="0" smtClean="0"/>
              <a:t>increased </a:t>
            </a:r>
            <a:r>
              <a:rPr lang="en-US" dirty="0" smtClean="0"/>
              <a:t>ascent in two ways:</a:t>
            </a:r>
          </a:p>
          <a:p>
            <a:pPr lvl="1"/>
            <a:r>
              <a:rPr lang="en-US" dirty="0" smtClean="0"/>
              <a:t>Parcels ascended </a:t>
            </a:r>
            <a:r>
              <a:rPr lang="en-US" dirty="0" smtClean="0"/>
              <a:t>the warm </a:t>
            </a:r>
            <a:r>
              <a:rPr lang="en-US" dirty="0" smtClean="0"/>
              <a:t>frontal surface more quickly</a:t>
            </a:r>
          </a:p>
          <a:p>
            <a:pPr lvl="1"/>
            <a:r>
              <a:rPr lang="en-US" dirty="0" smtClean="0"/>
              <a:t>Convergence at the nose of the LLJ increased</a:t>
            </a:r>
          </a:p>
          <a:p>
            <a:pPr lvl="1"/>
            <a:r>
              <a:rPr lang="en-US" dirty="0" smtClean="0"/>
              <a:t>These two mechanisms created ascent of a similar magnitude (roughly </a:t>
            </a:r>
            <a:r>
              <a:rPr lang="en-CA" dirty="0"/>
              <a:t>-10 </a:t>
            </a:r>
            <a:r>
              <a:rPr lang="en-CA" i="1" dirty="0" err="1">
                <a:latin typeface="Arial"/>
                <a:cs typeface="Arial"/>
              </a:rPr>
              <a:t>μb</a:t>
            </a:r>
            <a:r>
              <a:rPr lang="en-CA" i="1" dirty="0">
                <a:latin typeface="Arial"/>
                <a:cs typeface="Arial"/>
              </a:rPr>
              <a:t> s</a:t>
            </a:r>
            <a:r>
              <a:rPr lang="en-CA" i="1" baseline="30000" dirty="0">
                <a:latin typeface="Arial"/>
                <a:cs typeface="Arial"/>
              </a:rPr>
              <a:t>-</a:t>
            </a:r>
            <a:r>
              <a:rPr lang="en-CA" i="1" baseline="30000" dirty="0" smtClean="0">
                <a:latin typeface="Arial"/>
                <a:cs typeface="Arial"/>
              </a:rPr>
              <a:t>1</a:t>
            </a:r>
            <a:r>
              <a:rPr lang="en-CA" dirty="0" smtClean="0"/>
              <a:t>) from 0300 to 0600 UTC</a:t>
            </a:r>
          </a:p>
          <a:p>
            <a:r>
              <a:rPr lang="en-CA" dirty="0" smtClean="0"/>
              <a:t>It has been subjectively observed that the presence of ACC in the late evening is an important precursor to later convection – because it indicates sufficient ascent and moisture/instability are in place for convection to develop </a:t>
            </a:r>
          </a:p>
          <a:p>
            <a:pPr lvl="1"/>
            <a:r>
              <a:rPr lang="en-CA" dirty="0" smtClean="0"/>
              <a:t>Stronger mesoscale </a:t>
            </a:r>
            <a:r>
              <a:rPr lang="en-CA" dirty="0" smtClean="0"/>
              <a:t>ascent, which can help to initiate convection, occurs when the LLJ increases with nocturnal cooling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5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595562"/>
            <a:ext cx="7610476" cy="411682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Complete analysis of WRF simulation</a:t>
            </a:r>
          </a:p>
          <a:p>
            <a:pPr lvl="1"/>
            <a:r>
              <a:rPr lang="en-US" dirty="0" smtClean="0"/>
              <a:t>Try to identify the factors that caused the moisture advection to occur in a narrow layer near/after sunset</a:t>
            </a:r>
          </a:p>
          <a:p>
            <a:pPr lvl="1"/>
            <a:r>
              <a:rPr lang="en-US" dirty="0" smtClean="0"/>
              <a:t>Identify whether isentropic ascent or LLJ convergence was more important in triggering the </a:t>
            </a:r>
            <a:r>
              <a:rPr lang="en-US" dirty="0" smtClean="0"/>
              <a:t>convection (or other factors: e.g. frontogenesis)</a:t>
            </a:r>
            <a:endParaRPr lang="en-US" dirty="0" smtClean="0"/>
          </a:p>
          <a:p>
            <a:r>
              <a:rPr lang="en-US" dirty="0" smtClean="0"/>
              <a:t>Convection Banding</a:t>
            </a:r>
          </a:p>
          <a:p>
            <a:pPr lvl="1"/>
            <a:r>
              <a:rPr lang="en-US" dirty="0" smtClean="0"/>
              <a:t>Why did convection initially form in preferred bands?</a:t>
            </a:r>
          </a:p>
          <a:p>
            <a:pPr lvl="1"/>
            <a:r>
              <a:rPr lang="en-US" dirty="0" smtClean="0"/>
              <a:t>Was it a staircase structure (e.g. </a:t>
            </a:r>
            <a:r>
              <a:rPr lang="en-US" dirty="0" err="1" smtClean="0"/>
              <a:t>Locatelli</a:t>
            </a:r>
            <a:r>
              <a:rPr lang="en-US" dirty="0" smtClean="0"/>
              <a:t> and Hobbs 1987; Neiman et al. 1993) in </a:t>
            </a:r>
            <a:r>
              <a:rPr lang="en-US" dirty="0" smtClean="0"/>
              <a:t>the </a:t>
            </a:r>
            <a:r>
              <a:rPr lang="en-US" dirty="0" smtClean="0"/>
              <a:t>warm front or some sort of waves moving through the </a:t>
            </a:r>
            <a:r>
              <a:rPr lang="en-US" dirty="0" smtClean="0"/>
              <a:t>front or something else?</a:t>
            </a:r>
            <a:endParaRPr lang="en-US" dirty="0" smtClean="0"/>
          </a:p>
          <a:p>
            <a:r>
              <a:rPr lang="en-US" dirty="0" smtClean="0"/>
              <a:t>Apply this knowledge to a Canadian case</a:t>
            </a:r>
          </a:p>
          <a:p>
            <a:pPr lvl="1"/>
            <a:r>
              <a:rPr lang="en-US" dirty="0" smtClean="0"/>
              <a:t>Studying a case of elevated CI in southern Manitoba on August 22, </a:t>
            </a:r>
            <a:r>
              <a:rPr lang="en-US" dirty="0" smtClean="0"/>
              <a:t>2015 that produced softball-sized hail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4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Funding from</a:t>
            </a:r>
          </a:p>
          <a:p>
            <a:pPr lvl="1"/>
            <a:r>
              <a:rPr lang="en-US" dirty="0" smtClean="0"/>
              <a:t>National Sciences and Engineering Research Council of Canada (NSERC) – Alexander Graham Bell Scholarship</a:t>
            </a:r>
          </a:p>
          <a:p>
            <a:pPr lvl="1"/>
            <a:r>
              <a:rPr lang="en-US" dirty="0" smtClean="0"/>
              <a:t>Changing Cold Regions Network (CCRN; Canada)</a:t>
            </a:r>
          </a:p>
          <a:p>
            <a:r>
              <a:rPr lang="en-US" dirty="0" smtClean="0"/>
              <a:t>Data from</a:t>
            </a:r>
          </a:p>
          <a:p>
            <a:pPr lvl="1"/>
            <a:r>
              <a:rPr lang="en-US" dirty="0" smtClean="0"/>
              <a:t>Thanks to the students/scientists who stayed up late to launch </a:t>
            </a:r>
            <a:r>
              <a:rPr lang="en-US" dirty="0" err="1" smtClean="0"/>
              <a:t>sondes</a:t>
            </a:r>
            <a:r>
              <a:rPr lang="en-US" dirty="0" smtClean="0"/>
              <a:t> from MPs and FPs during PECAN</a:t>
            </a:r>
          </a:p>
          <a:p>
            <a:pPr lvl="1"/>
            <a:r>
              <a:rPr lang="en-US" dirty="0" smtClean="0"/>
              <a:t>Thanks to the UW King Air Crew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05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144006"/>
            <a:ext cx="7610476" cy="4507031"/>
          </a:xfrm>
        </p:spPr>
        <p:txBody>
          <a:bodyPr>
            <a:noAutofit/>
          </a:bodyPr>
          <a:lstStyle/>
          <a:p>
            <a:r>
              <a:rPr lang="en-US" sz="800" dirty="0"/>
              <a:t>Bellamy, J. C., 1949: Objective calculations of divergence, vertical velocity and vorticity. </a:t>
            </a:r>
            <a:r>
              <a:rPr lang="en-US" sz="800" i="1" dirty="0"/>
              <a:t>Bull. Amer. Meteor. </a:t>
            </a:r>
            <a:r>
              <a:rPr lang="en-US" sz="800" i="1" dirty="0" err="1"/>
              <a:t>Soc</a:t>
            </a:r>
            <a:r>
              <a:rPr lang="en-US" sz="800" dirty="0"/>
              <a:t>, </a:t>
            </a:r>
            <a:r>
              <a:rPr lang="en-US" sz="800" b="1" dirty="0"/>
              <a:t>30</a:t>
            </a:r>
            <a:r>
              <a:rPr lang="en-US" sz="800" dirty="0"/>
              <a:t>, 45–49.</a:t>
            </a:r>
            <a:endParaRPr lang="en-US" sz="800" dirty="0" smtClean="0"/>
          </a:p>
          <a:p>
            <a:r>
              <a:rPr lang="en-US" sz="800" dirty="0" smtClean="0"/>
              <a:t>Davies</a:t>
            </a:r>
            <a:r>
              <a:rPr lang="en-US" sz="800" dirty="0"/>
              <a:t>-Jones, R., 1993: Useful formulas for computing divergence, vorticity, and their errors from thee or more stations. </a:t>
            </a:r>
            <a:r>
              <a:rPr lang="en-US" sz="800" i="1" dirty="0"/>
              <a:t>Mon. </a:t>
            </a:r>
            <a:r>
              <a:rPr lang="en-US" sz="800" i="1" dirty="0" err="1"/>
              <a:t>Wea</a:t>
            </a:r>
            <a:r>
              <a:rPr lang="en-US" sz="800" i="1" dirty="0"/>
              <a:t>. Rev</a:t>
            </a:r>
            <a:r>
              <a:rPr lang="en-US" sz="800" dirty="0"/>
              <a:t>, </a:t>
            </a:r>
            <a:r>
              <a:rPr lang="en-US" sz="800" b="1" dirty="0"/>
              <a:t>121</a:t>
            </a:r>
            <a:r>
              <a:rPr lang="en-US" sz="800" dirty="0"/>
              <a:t>, 713–725.</a:t>
            </a:r>
            <a:endParaRPr lang="en-US" sz="800" dirty="0" smtClean="0"/>
          </a:p>
          <a:p>
            <a:r>
              <a:rPr lang="en-US" sz="800" dirty="0" err="1" smtClean="0"/>
              <a:t>Draxler</a:t>
            </a:r>
            <a:r>
              <a:rPr lang="en-US" sz="800" dirty="0"/>
              <a:t>, R. R., and G. D. Hess, 1998: An overview of the HYSPLIT_4 </a:t>
            </a:r>
            <a:r>
              <a:rPr lang="en-US" sz="800" dirty="0" err="1"/>
              <a:t>modelling</a:t>
            </a:r>
            <a:r>
              <a:rPr lang="en-US" sz="800" dirty="0"/>
              <a:t> system for trajectories, dispersion and deposition. </a:t>
            </a:r>
            <a:r>
              <a:rPr lang="en-US" sz="800" i="1" dirty="0"/>
              <a:t>Aust. Met. Mag</a:t>
            </a:r>
            <a:r>
              <a:rPr lang="en-US" sz="800" dirty="0"/>
              <a:t>, </a:t>
            </a:r>
            <a:r>
              <a:rPr lang="en-US" sz="800" b="1" dirty="0"/>
              <a:t>47</a:t>
            </a:r>
            <a:r>
              <a:rPr lang="en-US" sz="800" dirty="0"/>
              <a:t>, 295–308</a:t>
            </a:r>
            <a:r>
              <a:rPr lang="en-US" sz="800" dirty="0" smtClean="0"/>
              <a:t>.</a:t>
            </a:r>
          </a:p>
          <a:p>
            <a:r>
              <a:rPr lang="en-US" sz="800" dirty="0" err="1"/>
              <a:t>Fankhauser</a:t>
            </a:r>
            <a:r>
              <a:rPr lang="en-US" sz="800" dirty="0"/>
              <a:t>, J. C., 1969: Convective processes resolved by a mesoscale rawinsonde network. </a:t>
            </a:r>
            <a:r>
              <a:rPr lang="en-US" sz="800" i="1" dirty="0"/>
              <a:t>J. Appl. Meteor. </a:t>
            </a:r>
            <a:r>
              <a:rPr lang="en-US" sz="800" i="1" dirty="0" err="1"/>
              <a:t>Climatol</a:t>
            </a:r>
            <a:r>
              <a:rPr lang="en-US" sz="800" dirty="0"/>
              <a:t>, </a:t>
            </a:r>
            <a:r>
              <a:rPr lang="en-US" sz="800" b="1" dirty="0"/>
              <a:t>8</a:t>
            </a:r>
            <a:r>
              <a:rPr lang="en-US" sz="800" dirty="0"/>
              <a:t>, 778–798.</a:t>
            </a:r>
            <a:endParaRPr lang="en-US" sz="800" dirty="0" smtClean="0"/>
          </a:p>
          <a:p>
            <a:r>
              <a:rPr lang="en-US" sz="800" dirty="0" err="1" smtClean="0"/>
              <a:t>Locatelli</a:t>
            </a:r>
            <a:r>
              <a:rPr lang="en-US" sz="800" dirty="0"/>
              <a:t>, J. D., and P. V. Hobbs, 1987: The mesoscale and </a:t>
            </a:r>
            <a:r>
              <a:rPr lang="en-US" sz="800" dirty="0" err="1"/>
              <a:t>microscale</a:t>
            </a:r>
            <a:r>
              <a:rPr lang="en-US" sz="800" dirty="0"/>
              <a:t> structure and organization of clouds and precipitation in </a:t>
            </a:r>
            <a:r>
              <a:rPr lang="en-US" sz="800" dirty="0" err="1"/>
              <a:t>midlatitude</a:t>
            </a:r>
            <a:r>
              <a:rPr lang="en-US" sz="800" dirty="0"/>
              <a:t> cyclones. XIII: Structure of a warm front</a:t>
            </a:r>
            <a:r>
              <a:rPr lang="en-US" sz="800" dirty="0" smtClean="0"/>
              <a:t>. </a:t>
            </a:r>
            <a:r>
              <a:rPr lang="en-US" sz="800" i="1" dirty="0" smtClean="0"/>
              <a:t>J. Atmos. Sci. </a:t>
            </a:r>
            <a:r>
              <a:rPr lang="en-US" sz="800" b="1" dirty="0"/>
              <a:t>44</a:t>
            </a:r>
            <a:r>
              <a:rPr lang="en-US" sz="800" dirty="0"/>
              <a:t>, 2290–2309.</a:t>
            </a:r>
            <a:endParaRPr lang="en-US" sz="800" dirty="0" smtClean="0"/>
          </a:p>
          <a:p>
            <a:r>
              <a:rPr lang="en-US" sz="800" dirty="0" err="1" smtClean="0"/>
              <a:t>Mesinger</a:t>
            </a:r>
            <a:r>
              <a:rPr lang="en-US" sz="800" dirty="0"/>
              <a:t>, F., and Coauthors, 2006: North American Regional Reanalysis</a:t>
            </a:r>
            <a:r>
              <a:rPr lang="en-US" sz="800" dirty="0" smtClean="0"/>
              <a:t>. </a:t>
            </a:r>
            <a:r>
              <a:rPr lang="en-US" sz="800" i="1" dirty="0" smtClean="0"/>
              <a:t>Bull. Amer. Meteor. Soc. </a:t>
            </a:r>
            <a:r>
              <a:rPr lang="en-US" sz="800" b="1" dirty="0"/>
              <a:t>87</a:t>
            </a:r>
            <a:r>
              <a:rPr lang="en-US" sz="800" dirty="0"/>
              <a:t>, 343–360, doi:10.1175/BAMS-87-3-343</a:t>
            </a:r>
            <a:r>
              <a:rPr lang="en-US" sz="800" dirty="0" smtClean="0"/>
              <a:t>.</a:t>
            </a:r>
          </a:p>
          <a:p>
            <a:r>
              <a:rPr lang="en-US" sz="800" dirty="0"/>
              <a:t>Neiman, P. J., M. A. Shapiro, and L. S. </a:t>
            </a:r>
            <a:r>
              <a:rPr lang="en-US" sz="800" dirty="0" err="1"/>
              <a:t>Fedor</a:t>
            </a:r>
            <a:r>
              <a:rPr lang="en-US" sz="800" dirty="0"/>
              <a:t>, 1993: The life cycle of an </a:t>
            </a:r>
            <a:r>
              <a:rPr lang="en-US" sz="800" dirty="0" err="1"/>
              <a:t>extratropical</a:t>
            </a:r>
            <a:r>
              <a:rPr lang="en-US" sz="800" dirty="0"/>
              <a:t> marine cyclone. Part II: Mesoscale structure and diagnostics. </a:t>
            </a:r>
            <a:r>
              <a:rPr lang="en-US" sz="800" i="1" dirty="0"/>
              <a:t>Mon. </a:t>
            </a:r>
            <a:r>
              <a:rPr lang="en-US" sz="800" i="1" dirty="0" err="1"/>
              <a:t>Wea</a:t>
            </a:r>
            <a:r>
              <a:rPr lang="en-US" sz="800" i="1" dirty="0"/>
              <a:t>. Rev</a:t>
            </a:r>
            <a:r>
              <a:rPr lang="en-US" sz="800" dirty="0"/>
              <a:t>, </a:t>
            </a:r>
            <a:r>
              <a:rPr lang="en-US" sz="800" b="1" dirty="0"/>
              <a:t>121</a:t>
            </a:r>
            <a:r>
              <a:rPr lang="en-US" sz="800" dirty="0"/>
              <a:t>, 2177–2199</a:t>
            </a:r>
            <a:r>
              <a:rPr lang="en-US" sz="800" dirty="0" smtClean="0"/>
              <a:t>.</a:t>
            </a:r>
          </a:p>
          <a:p>
            <a:r>
              <a:rPr lang="en-US" sz="800" dirty="0" err="1"/>
              <a:t>OBrien</a:t>
            </a:r>
            <a:r>
              <a:rPr lang="en-US" sz="800" dirty="0"/>
              <a:t>, J. J., 1970: Alternative solutions to the classical vertical velocity problem. </a:t>
            </a:r>
            <a:r>
              <a:rPr lang="en-US" sz="800" i="1" dirty="0"/>
              <a:t>J. Appl. Meteor. </a:t>
            </a:r>
            <a:r>
              <a:rPr lang="en-US" sz="800" i="1" dirty="0" err="1"/>
              <a:t>Climatol</a:t>
            </a:r>
            <a:r>
              <a:rPr lang="en-US" sz="800" dirty="0"/>
              <a:t>, </a:t>
            </a:r>
            <a:r>
              <a:rPr lang="en-US" sz="800" b="1" dirty="0"/>
              <a:t>9</a:t>
            </a:r>
            <a:r>
              <a:rPr lang="en-US" sz="800" dirty="0"/>
              <a:t>, 197–203.</a:t>
            </a:r>
            <a:endParaRPr lang="en-US" sz="800" dirty="0" smtClean="0"/>
          </a:p>
          <a:p>
            <a:r>
              <a:rPr lang="en-US" sz="800" dirty="0"/>
              <a:t>Stein, A. F., R. R. </a:t>
            </a:r>
            <a:r>
              <a:rPr lang="en-US" sz="800" dirty="0" err="1"/>
              <a:t>Draxler</a:t>
            </a:r>
            <a:r>
              <a:rPr lang="en-US" sz="800" dirty="0"/>
              <a:t>, G. D. </a:t>
            </a:r>
            <a:r>
              <a:rPr lang="en-US" sz="800" dirty="0" err="1"/>
              <a:t>Rolph</a:t>
            </a:r>
            <a:r>
              <a:rPr lang="en-US" sz="800" dirty="0"/>
              <a:t>, B. J. B. </a:t>
            </a:r>
            <a:r>
              <a:rPr lang="en-US" sz="800" dirty="0" err="1"/>
              <a:t>Stunder</a:t>
            </a:r>
            <a:r>
              <a:rPr lang="en-US" sz="800" dirty="0"/>
              <a:t>, M. D. Cohen, and F. </a:t>
            </a:r>
            <a:r>
              <a:rPr lang="en-US" sz="800" dirty="0" err="1"/>
              <a:t>Ngan</a:t>
            </a:r>
            <a:r>
              <a:rPr lang="en-US" sz="800" dirty="0"/>
              <a:t>, 2015: NOAA’s HYSPLIT Atmospheric Transport and Dispersion Modeling System. </a:t>
            </a:r>
            <a:r>
              <a:rPr lang="en-US" sz="800" i="1" dirty="0"/>
              <a:t>Bull. Amer. Meteor. </a:t>
            </a:r>
            <a:r>
              <a:rPr lang="en-US" sz="800" i="1" dirty="0" err="1"/>
              <a:t>Soc</a:t>
            </a:r>
            <a:r>
              <a:rPr lang="en-US" sz="800" dirty="0"/>
              <a:t>, </a:t>
            </a:r>
            <a:r>
              <a:rPr lang="en-US" sz="800" b="1" dirty="0"/>
              <a:t>96</a:t>
            </a:r>
            <a:r>
              <a:rPr lang="en-US" sz="800" dirty="0"/>
              <a:t>, 2059–2077, doi:10.1175/BAMS-D-14-00110.1.</a:t>
            </a:r>
            <a:endParaRPr lang="en-US" sz="800" dirty="0" smtClean="0"/>
          </a:p>
          <a:p>
            <a:r>
              <a:rPr lang="en-US" sz="800" dirty="0"/>
              <a:t>Trier, S. B., and D. B. Parsons, 1993: Evolution of Environmental Conditions Preceding the Development of a Nocturnal Mesoscale Convective Complex. </a:t>
            </a:r>
            <a:r>
              <a:rPr lang="en-US" sz="800" i="1" dirty="0"/>
              <a:t>Mon. </a:t>
            </a:r>
            <a:r>
              <a:rPr lang="en-US" sz="800" i="1" dirty="0" err="1"/>
              <a:t>Wea</a:t>
            </a:r>
            <a:r>
              <a:rPr lang="en-US" sz="800" i="1" dirty="0"/>
              <a:t>. Rev</a:t>
            </a:r>
            <a:r>
              <a:rPr lang="en-US" sz="800" dirty="0"/>
              <a:t>, </a:t>
            </a:r>
            <a:r>
              <a:rPr lang="en-US" sz="800" b="1" dirty="0"/>
              <a:t>121</a:t>
            </a:r>
            <a:r>
              <a:rPr lang="en-US" sz="800" dirty="0"/>
              <a:t>, 1078–1098.</a:t>
            </a:r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239148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56"/>
            <a:ext cx="9144000" cy="914400"/>
          </a:xfrm>
        </p:spPr>
        <p:txBody>
          <a:bodyPr lIns="288000">
            <a:normAutofit/>
          </a:bodyPr>
          <a:lstStyle/>
          <a:p>
            <a:pPr algn="ctr"/>
            <a:r>
              <a:rPr lang="en-US" sz="4400" dirty="0" smtClean="0"/>
              <a:t>Thank-You!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95562"/>
            <a:ext cx="9144000" cy="3670767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 smtClean="0"/>
              <a:t>Questions?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643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What happened on 24 June 2015?</a:t>
            </a:r>
          </a:p>
          <a:p>
            <a:r>
              <a:rPr lang="en-US" dirty="0" smtClean="0"/>
              <a:t>What assets were deployed</a:t>
            </a:r>
          </a:p>
          <a:p>
            <a:r>
              <a:rPr lang="en-US" dirty="0" smtClean="0"/>
              <a:t>Synoptic-scale overview</a:t>
            </a:r>
          </a:p>
          <a:p>
            <a:r>
              <a:rPr lang="en-US" dirty="0" smtClean="0"/>
              <a:t>Structure of the warm front</a:t>
            </a:r>
          </a:p>
          <a:p>
            <a:r>
              <a:rPr lang="en-US" dirty="0" smtClean="0"/>
              <a:t>Trajectories of parcels in the frontal zone</a:t>
            </a:r>
          </a:p>
          <a:p>
            <a:r>
              <a:rPr lang="en-US" dirty="0" smtClean="0"/>
              <a:t>WRF Simulation</a:t>
            </a:r>
          </a:p>
          <a:p>
            <a:r>
              <a:rPr lang="en-US" dirty="0" smtClean="0"/>
              <a:t>Early conclusions</a:t>
            </a:r>
          </a:p>
          <a:p>
            <a:r>
              <a:rPr lang="en-US" dirty="0" smtClean="0"/>
              <a:t>Future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32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Happened? Radar Loop</a:t>
            </a:r>
            <a:endParaRPr lang="en-US" dirty="0"/>
          </a:p>
        </p:txBody>
      </p:sp>
      <p:pic>
        <p:nvPicPr>
          <p:cNvPr id="4" name="Radar_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481" y="2196628"/>
            <a:ext cx="7714074" cy="4339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321" y="2281694"/>
            <a:ext cx="18954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Omaha Valley radar </a:t>
            </a:r>
            <a:r>
              <a:rPr lang="en-US" dirty="0" smtClean="0"/>
              <a:t>loop (</a:t>
            </a:r>
            <a:r>
              <a:rPr lang="en-US" dirty="0" smtClean="0"/>
              <a:t>OAX) from 0300 to 0800 UTC</a:t>
            </a:r>
          </a:p>
          <a:p>
            <a:endParaRPr lang="en-US" dirty="0"/>
          </a:p>
          <a:p>
            <a:r>
              <a:rPr lang="en-US" dirty="0" smtClean="0"/>
              <a:t>Black star is the UW King Air</a:t>
            </a:r>
          </a:p>
          <a:p>
            <a:endParaRPr lang="en-US" dirty="0"/>
          </a:p>
          <a:p>
            <a:r>
              <a:rPr lang="en-US" dirty="0" smtClean="0"/>
              <a:t>Red dots are MPs, a black circle appears when they launched a </a:t>
            </a:r>
            <a:r>
              <a:rPr lang="en-US" dirty="0" err="1" smtClean="0"/>
              <a:t>sonde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9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Asset Deployment</a:t>
            </a:r>
            <a:endParaRPr lang="en-US" dirty="0"/>
          </a:p>
        </p:txBody>
      </p:sp>
      <p:pic>
        <p:nvPicPr>
          <p:cNvPr id="4" name="Picture 3" descr="june24_map_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89" y="2153451"/>
            <a:ext cx="5297424" cy="44043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897271">
            <a:off x="6019447" y="3207927"/>
            <a:ext cx="1693334" cy="667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2296" y="3000753"/>
            <a:ext cx="338953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line from A to A’ is the cross-section shown later using the rawinsondes launched by MPs along that line</a:t>
            </a:r>
          </a:p>
          <a:p>
            <a:endParaRPr lang="en-US" dirty="0"/>
          </a:p>
          <a:p>
            <a:r>
              <a:rPr lang="en-US" dirty="0" smtClean="0"/>
              <a:t>Convection developed approximately within the red oval – no assets directly beneath the convection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091833" y="3476302"/>
            <a:ext cx="2976370" cy="19241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60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74" y="2403972"/>
            <a:ext cx="3276414" cy="4272841"/>
          </a:xfrm>
        </p:spPr>
        <p:txBody>
          <a:bodyPr/>
          <a:lstStyle/>
          <a:p>
            <a:r>
              <a:rPr lang="en-US" dirty="0" smtClean="0"/>
              <a:t>A warm front was located through Kansas at 0600 UTC</a:t>
            </a:r>
          </a:p>
          <a:p>
            <a:r>
              <a:rPr lang="en-US" dirty="0" smtClean="0"/>
              <a:t>MPs were deployed along a line normal to the front</a:t>
            </a:r>
          </a:p>
          <a:p>
            <a:r>
              <a:rPr lang="en-US" dirty="0" smtClean="0"/>
              <a:t>Convection initiated poleward of the front just before 0500 UTC</a:t>
            </a:r>
            <a:endParaRPr lang="en-US" dirty="0"/>
          </a:p>
        </p:txBody>
      </p:sp>
      <p:pic>
        <p:nvPicPr>
          <p:cNvPr id="4" name="Picture 3" descr="June24_0600_sfc_rad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87" y="2398889"/>
            <a:ext cx="5773513" cy="4277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8115" y="2422787"/>
            <a:ext cx="30175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Surface Map at 0600 UTC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2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Synoptic-Scale Overview</a:t>
            </a:r>
            <a:endParaRPr lang="en-US" dirty="0"/>
          </a:p>
        </p:txBody>
      </p:sp>
      <p:pic>
        <p:nvPicPr>
          <p:cNvPr id="6" name="Picture 5" descr="June24_0600_250m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7" y="3047155"/>
            <a:ext cx="4092422" cy="3385817"/>
          </a:xfrm>
          <a:prstGeom prst="rect">
            <a:avLst/>
          </a:prstGeom>
        </p:spPr>
      </p:pic>
      <p:pic>
        <p:nvPicPr>
          <p:cNvPr id="7" name="Picture 6" descr="June24_0600_850m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03" y="3047156"/>
            <a:ext cx="4600223" cy="33858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4263" y="2409463"/>
            <a:ext cx="7396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Maps at 0600 </a:t>
            </a:r>
            <a:r>
              <a:rPr lang="en-US" dirty="0" smtClean="0"/>
              <a:t>UTC 24 June </a:t>
            </a:r>
            <a:r>
              <a:rPr lang="en-US" dirty="0" smtClean="0"/>
              <a:t>from the NARR (</a:t>
            </a:r>
            <a:r>
              <a:rPr lang="en-US" dirty="0" err="1" smtClean="0"/>
              <a:t>Mesinger</a:t>
            </a:r>
            <a:r>
              <a:rPr lang="en-US" dirty="0" smtClean="0"/>
              <a:t> 2006)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171259" y="5061187"/>
            <a:ext cx="1053630" cy="2351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30848" y="6364952"/>
            <a:ext cx="4610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Approximate </a:t>
            </a:r>
            <a:r>
              <a:rPr lang="en-US" sz="1200" dirty="0" smtClean="0"/>
              <a:t>surface warm </a:t>
            </a:r>
            <a:r>
              <a:rPr lang="en-US" sz="1200" dirty="0" smtClean="0"/>
              <a:t>front location at 0600 UTC in red</a:t>
            </a:r>
            <a:endParaRPr lang="en-US" sz="12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407126" y="4913190"/>
            <a:ext cx="391494" cy="662964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81212" y="5699852"/>
            <a:ext cx="2972468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LLJ intersected the warm front at a right angle</a:t>
            </a:r>
          </a:p>
        </p:txBody>
      </p:sp>
    </p:spTree>
    <p:extLst>
      <p:ext uri="{BB962C8B-B14F-4D97-AF65-F5344CB8AC3E}">
        <p14:creationId xmlns:p14="http://schemas.microsoft.com/office/powerpoint/2010/main" val="92134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Frontal Structure – 0300 UTC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199569"/>
            <a:ext cx="7610476" cy="1262357"/>
          </a:xfrm>
        </p:spPr>
        <p:txBody>
          <a:bodyPr>
            <a:noAutofit/>
          </a:bodyPr>
          <a:lstStyle/>
          <a:p>
            <a:r>
              <a:rPr lang="en-US" sz="1200" dirty="0" smtClean="0"/>
              <a:t>Cross-section at 0300 UTC along the line A to A’ shown previously (0 km is surface front location)</a:t>
            </a:r>
          </a:p>
          <a:p>
            <a:r>
              <a:rPr lang="en-US" sz="1200" dirty="0" smtClean="0"/>
              <a:t>The frontal slope is 1:180 on average at this time</a:t>
            </a:r>
          </a:p>
          <a:p>
            <a:r>
              <a:rPr lang="en-US" sz="1200" dirty="0" smtClean="0"/>
              <a:t>A narrow stream of moisture can already be seen along the frontal surface</a:t>
            </a:r>
            <a:endParaRPr lang="en-US" sz="1200" dirty="0"/>
          </a:p>
        </p:txBody>
      </p:sp>
      <p:pic>
        <p:nvPicPr>
          <p:cNvPr id="4" name="Picture 3" descr="obs_section_0300_translat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" r="14705"/>
          <a:stretch/>
        </p:blipFill>
        <p:spPr>
          <a:xfrm>
            <a:off x="1962863" y="3309337"/>
            <a:ext cx="7066411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606" y="4130514"/>
            <a:ext cx="18940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Virtual potential temperature (solid black) and mixing ratio (shaded green)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25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Frontal Structure – 0600 UTC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4424" y="2199569"/>
            <a:ext cx="7610476" cy="1262357"/>
          </a:xfrm>
        </p:spPr>
        <p:txBody>
          <a:bodyPr>
            <a:noAutofit/>
          </a:bodyPr>
          <a:lstStyle/>
          <a:p>
            <a:r>
              <a:rPr lang="en-US" sz="1200" dirty="0" smtClean="0"/>
              <a:t>Cross-section at 0600 UTC along the line A to A’ shown previously (</a:t>
            </a:r>
            <a:r>
              <a:rPr lang="en-US" sz="1200" dirty="0"/>
              <a:t>0 km is surface front location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The frontal slope declined to 1:320 on average at this time (similar to Trier and Parsons 1993)</a:t>
            </a:r>
          </a:p>
          <a:p>
            <a:r>
              <a:rPr lang="en-US" sz="1200" dirty="0" smtClean="0"/>
              <a:t>The stream of moisture narrows further and the vertical gradient in theta-v increases</a:t>
            </a:r>
            <a:endParaRPr lang="en-US" sz="1200" dirty="0"/>
          </a:p>
        </p:txBody>
      </p:sp>
      <p:pic>
        <p:nvPicPr>
          <p:cNvPr id="5" name="Picture 4" descr="obs_section_0600_translat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r="16399"/>
          <a:stretch/>
        </p:blipFill>
        <p:spPr>
          <a:xfrm>
            <a:off x="1998883" y="3287676"/>
            <a:ext cx="691493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606" y="4002237"/>
            <a:ext cx="18940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Virtual potential temperature (solid black) and mixing ratio (shaded green)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753" r="1963" b="54238"/>
          <a:stretch/>
        </p:blipFill>
        <p:spPr>
          <a:xfrm>
            <a:off x="475417" y="3203917"/>
            <a:ext cx="8438396" cy="20922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6328" y="3203917"/>
            <a:ext cx="762236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UWKA transect from 0300 to 0345 UTC – also shows narrow moisture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912330" y="4086633"/>
            <a:ext cx="5108513" cy="7256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26191" y="4401531"/>
            <a:ext cx="3436277" cy="484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1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Changed from 03 to 06 UTC?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101237"/>
            <a:ext cx="7610476" cy="800512"/>
          </a:xfrm>
        </p:spPr>
        <p:txBody>
          <a:bodyPr>
            <a:noAutofit/>
          </a:bodyPr>
          <a:lstStyle/>
          <a:p>
            <a:r>
              <a:rPr lang="en-US" sz="1400" dirty="0" smtClean="0"/>
              <a:t>Significant warm air advection occurred along the frontal surface between 0300 and 0600 UTC, increasing the vertical theta-v gradient</a:t>
            </a:r>
          </a:p>
          <a:p>
            <a:r>
              <a:rPr lang="en-US" sz="1400" dirty="0" smtClean="0"/>
              <a:t>Nocturnal cooling also helped to tighten the gradient, as did moisture advection (since theta-v is a function of moisture and theta)</a:t>
            </a:r>
            <a:endParaRPr lang="en-US" sz="1400" dirty="0"/>
          </a:p>
        </p:txBody>
      </p:sp>
      <p:pic>
        <p:nvPicPr>
          <p:cNvPr id="4" name="Picture 3" descr="obs_delta_temp_sect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r="15894"/>
          <a:stretch/>
        </p:blipFill>
        <p:spPr>
          <a:xfrm>
            <a:off x="1013504" y="3300499"/>
            <a:ext cx="7004733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9501" y="3684148"/>
            <a:ext cx="4417195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Temperature change along the cross-section (06-03 UTC)</a:t>
            </a:r>
            <a:endParaRPr lang="en-US" sz="1200" dirty="0"/>
          </a:p>
        </p:txBody>
      </p:sp>
      <p:sp>
        <p:nvSpPr>
          <p:cNvPr id="6" name="Oval 5"/>
          <p:cNvSpPr/>
          <p:nvPr/>
        </p:nvSpPr>
        <p:spPr>
          <a:xfrm>
            <a:off x="2673613" y="5776667"/>
            <a:ext cx="3867193" cy="50605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80557" y="4984879"/>
            <a:ext cx="234896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Large temperature increase over 3-h period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835941" y="5423382"/>
            <a:ext cx="334202" cy="35328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342018" y="6206335"/>
            <a:ext cx="3867192" cy="171868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86953" y="4975674"/>
            <a:ext cx="234896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Near-surface nocturnal cooling</a:t>
            </a:r>
            <a:endParaRPr lang="en-US" sz="14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041673" y="5423382"/>
            <a:ext cx="152778" cy="78295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24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3" grpId="1" animBg="1"/>
    </p:bld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332</TotalTime>
  <Words>1690</Words>
  <Application>Microsoft Macintosh PowerPoint</Application>
  <PresentationFormat>On-screen Show (4:3)</PresentationFormat>
  <Paragraphs>132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Perception</vt:lpstr>
      <vt:lpstr>Elevated Convection Initiation on 24 June 2015: A Case Study</vt:lpstr>
      <vt:lpstr>Overview</vt:lpstr>
      <vt:lpstr>What Happened? Radar Loop</vt:lpstr>
      <vt:lpstr>Asset Deployment</vt:lpstr>
      <vt:lpstr>Surface Map</vt:lpstr>
      <vt:lpstr>Synoptic-Scale Overview</vt:lpstr>
      <vt:lpstr>Frontal Structure – 0300 UTC</vt:lpstr>
      <vt:lpstr>Frontal Structure – 0600 UTC</vt:lpstr>
      <vt:lpstr>What Changed from 03 to 06 UTC?</vt:lpstr>
      <vt:lpstr>Parcel Trajectories</vt:lpstr>
      <vt:lpstr>Conditions at 0000 UTC</vt:lpstr>
      <vt:lpstr>Observed Vertical Velocities</vt:lpstr>
      <vt:lpstr>WRF Simulation</vt:lpstr>
      <vt:lpstr>WRF Vertical Velocities</vt:lpstr>
      <vt:lpstr>Early Conclusions</vt:lpstr>
      <vt:lpstr>Future Study</vt:lpstr>
      <vt:lpstr>Acknowledgements</vt:lpstr>
      <vt:lpstr>References</vt:lpstr>
      <vt:lpstr>Thank-You!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Elevated Convection Initiation on 24 June 2015</dc:title>
  <dc:creator>Scott Kehler</dc:creator>
  <cp:lastModifiedBy>Scott Kehler</cp:lastModifiedBy>
  <cp:revision>40</cp:revision>
  <dcterms:created xsi:type="dcterms:W3CDTF">2016-09-13T16:02:38Z</dcterms:created>
  <dcterms:modified xsi:type="dcterms:W3CDTF">2016-09-20T04:09:53Z</dcterms:modified>
</cp:coreProperties>
</file>