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30"/>
  </p:normalViewPr>
  <p:slideViewPr>
    <p:cSldViewPr snapToGrid="0" snapToObjects="1">
      <p:cViewPr varScale="1">
        <p:scale>
          <a:sx n="76" d="100"/>
          <a:sy n="76" d="100"/>
        </p:scale>
        <p:origin x="21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DB11-7898-794A-A7D4-F1FB3DFCAD78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242-56DA-B44A-ABCC-97C783DC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0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DB11-7898-794A-A7D4-F1FB3DFCAD78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242-56DA-B44A-ABCC-97C783DC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5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DB11-7898-794A-A7D4-F1FB3DFCAD78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242-56DA-B44A-ABCC-97C783DC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7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DB11-7898-794A-A7D4-F1FB3DFCAD78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242-56DA-B44A-ABCC-97C783DC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DB11-7898-794A-A7D4-F1FB3DFCAD78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242-56DA-B44A-ABCC-97C783DC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7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DB11-7898-794A-A7D4-F1FB3DFCAD78}" type="datetimeFigureOut">
              <a:rPr lang="en-US" smtClean="0"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242-56DA-B44A-ABCC-97C783DC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2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DB11-7898-794A-A7D4-F1FB3DFCAD78}" type="datetimeFigureOut">
              <a:rPr lang="en-US" smtClean="0"/>
              <a:t>9/20/16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242-56DA-B44A-ABCC-97C783DC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DB11-7898-794A-A7D4-F1FB3DFCAD78}" type="datetimeFigureOut">
              <a:rPr lang="en-US" smtClean="0"/>
              <a:t>9/20/16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242-56DA-B44A-ABCC-97C783DC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DB11-7898-794A-A7D4-F1FB3DFCAD78}" type="datetimeFigureOut">
              <a:rPr lang="en-US" smtClean="0"/>
              <a:t>9/20/16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242-56DA-B44A-ABCC-97C783DC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6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DB11-7898-794A-A7D4-F1FB3DFCAD78}" type="datetimeFigureOut">
              <a:rPr lang="en-US" smtClean="0"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242-56DA-B44A-ABCC-97C783DC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1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DB11-7898-794A-A7D4-F1FB3DFCAD78}" type="datetimeFigureOut">
              <a:rPr lang="en-US" smtClean="0"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7242-56DA-B44A-ABCC-97C783DC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DB11-7898-794A-A7D4-F1FB3DFCAD78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F7242-56DA-B44A-ABCC-97C783DC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7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553093"/>
              </p:ext>
            </p:extLst>
          </p:nvPr>
        </p:nvGraphicFramePr>
        <p:xfrm>
          <a:off x="338667" y="152396"/>
          <a:ext cx="11565466" cy="63820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180"/>
                <a:gridCol w="1168388"/>
                <a:gridCol w="1625518"/>
                <a:gridCol w="4540240"/>
                <a:gridCol w="3363140"/>
              </a:tblGrid>
              <a:tr h="4347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case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dates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region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comments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interested science groups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579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IOP8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June 10-11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S.E. Nebraska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Array setup barely proceeded MCS passage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OU/</a:t>
                      </a:r>
                      <a:r>
                        <a:rPr lang="en-US" sz="1800" u="none" strike="noStrike" dirty="0" err="1">
                          <a:effectLst/>
                        </a:rPr>
                        <a:t>Biggerstaff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</a:tr>
              <a:tr h="4579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IOP11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June 16-17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S.W. Nebraska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Initial supercells growing upscale through array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NSSL/Schuur, NCSU?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</a:tr>
              <a:tr h="4579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UFO4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June 19-20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W. South Dakota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Great bow echo, P3 data only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CSU/Bell, UIUC, NSSL/Schuur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</a:tr>
              <a:tr h="4579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IOP15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June 24-25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S.E. Iowa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Forward prop. &amp; rearward-dev. segments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CSU/Schumacher, CSWR, NCSU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</a:tr>
              <a:tr h="4579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IOP16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June 25-26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N.E. Kansas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(Bore IOP) Captured evolution to severe winds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NSSL/Ziegler, NCSU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</a:tr>
              <a:tr h="4579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UFO8a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July 1-2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W. Missouri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Impressive MCS, but only 2 MGs and disdrometers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CSU/Schumacher</a:t>
                      </a:r>
                      <a:r>
                        <a:rPr lang="en-US" sz="1800" u="none" strike="noStrike" dirty="0" smtClean="0">
                          <a:effectLst/>
                        </a:rPr>
                        <a:t>? NCAR/Bodine?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</a:tr>
              <a:tr h="466845"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u="none" strike="noStrike">
                          <a:effectLst/>
                        </a:rPr>
                        <a:t>IOP20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July 5-6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S.E. South Dakota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The canonical PECAN MCS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effectLst/>
                        </a:rPr>
                        <a:t>Everyone</a:t>
                      </a:r>
                      <a:r>
                        <a:rPr lang="en-US" sz="1800" u="none" strike="noStrike" dirty="0">
                          <a:effectLst/>
                        </a:rPr>
                        <a:t>! (except </a:t>
                      </a:r>
                      <a:r>
                        <a:rPr lang="en-US" sz="1800" u="none" strike="noStrike" dirty="0" smtClean="0">
                          <a:effectLst/>
                        </a:rPr>
                        <a:t>CSWR?) – possible CI collaboration?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</a:tr>
              <a:tr h="4579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IOP21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July 8-9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Texas Panhandle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Self-organizing system, but only partial armada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UIUC, NSSL/Coniglio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</a:tr>
              <a:tr h="457950"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u="none" strike="noStrike">
                          <a:effectLst/>
                        </a:rPr>
                        <a:t>IOP25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July 10-11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N. Kansas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Produced bore as it passed through array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CSU/Bell, CSU/Schumacher? NCSU?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</a:tr>
              <a:tr h="457950">
                <a:tc>
                  <a:txBody>
                    <a:bodyPr/>
                    <a:lstStyle/>
                    <a:p>
                      <a:pPr algn="l" fontAlgn="ctr"/>
                      <a:r>
                        <a:rPr lang="is-IS" sz="1800" u="none" strike="noStrike">
                          <a:effectLst/>
                        </a:rPr>
                        <a:t>IOP27</a:t>
                      </a:r>
                      <a:endParaRPr lang="is-I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July 12-13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S.E. Minnesota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High-CAPE but non-severe, became severe later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CSWR, NCSU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>
                    <a:solidFill>
                      <a:srgbClr val="FFFF00"/>
                    </a:solidFill>
                  </a:tcPr>
                </a:tc>
              </a:tr>
              <a:tr h="457950">
                <a:tc>
                  <a:txBody>
                    <a:bodyPr/>
                    <a:lstStyle/>
                    <a:p>
                      <a:pPr algn="l" fontAlgn="ctr"/>
                      <a:r>
                        <a:rPr lang="da-DK" sz="1800" u="none" strike="noStrike">
                          <a:effectLst/>
                        </a:rPr>
                        <a:t>IOP30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July 14-15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N.W. Kansas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Ideal self-organizing system, but very few instruments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available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</a:tr>
              <a:tr h="614924">
                <a:tc>
                  <a:txBody>
                    <a:bodyPr/>
                    <a:lstStyle/>
                    <a:p>
                      <a:pPr algn="l" fontAlgn="ctr"/>
                      <a:r>
                        <a:rPr lang="da-DK" sz="1800" u="none" strike="noStrike">
                          <a:effectLst/>
                        </a:rPr>
                        <a:t>IOP31</a:t>
                      </a:r>
                      <a:endParaRPr lang="da-DK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July 15-16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S.E. Nebraska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Growing upscale as it passed through array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OU/</a:t>
                      </a:r>
                      <a:r>
                        <a:rPr lang="en-US" sz="1800" u="none" strike="noStrike" dirty="0" err="1">
                          <a:effectLst/>
                        </a:rPr>
                        <a:t>Biggerstaff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01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1782"/>
            <a:ext cx="10515600" cy="5775181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Ziegler and Miller (NOAA/NSSL, OU) </a:t>
            </a:r>
            <a:endParaRPr lang="en-US" dirty="0"/>
          </a:p>
          <a:p>
            <a:r>
              <a:rPr lang="en-US" dirty="0"/>
              <a:t>IOP20, SE South Dakota, </a:t>
            </a:r>
            <a:r>
              <a:rPr lang="en-US" dirty="0" err="1" smtClean="0"/>
              <a:t>Diabatic</a:t>
            </a:r>
            <a:r>
              <a:rPr lang="en-US" dirty="0" smtClean="0"/>
              <a:t> </a:t>
            </a:r>
            <a:r>
              <a:rPr lang="en-US" dirty="0" err="1" smtClean="0"/>
              <a:t>Lagrangian</a:t>
            </a:r>
            <a:r>
              <a:rPr lang="en-US" dirty="0" smtClean="0"/>
              <a:t> Analysis using </a:t>
            </a:r>
            <a:r>
              <a:rPr lang="en-US" dirty="0" smtClean="0"/>
              <a:t>Multi-Doppler wind synthesis incl. </a:t>
            </a:r>
            <a:r>
              <a:rPr lang="en-US" dirty="0" smtClean="0"/>
              <a:t>all </a:t>
            </a:r>
            <a:r>
              <a:rPr lang="en-US" dirty="0"/>
              <a:t>GB radars, in situ and </a:t>
            </a:r>
            <a:r>
              <a:rPr lang="en-US" dirty="0" smtClean="0"/>
              <a:t>profiler data, DC-8 LASE(?)</a:t>
            </a:r>
            <a:endParaRPr lang="en-US" dirty="0"/>
          </a:p>
          <a:p>
            <a:r>
              <a:rPr lang="en-US" dirty="0"/>
              <a:t>IOP16, NE Kansas, </a:t>
            </a:r>
            <a:r>
              <a:rPr lang="en-US" dirty="0" err="1" smtClean="0"/>
              <a:t>Diabatic</a:t>
            </a:r>
            <a:r>
              <a:rPr lang="en-US" dirty="0" smtClean="0"/>
              <a:t> </a:t>
            </a:r>
            <a:r>
              <a:rPr lang="en-US" dirty="0" err="1" smtClean="0"/>
              <a:t>Lagrangian</a:t>
            </a:r>
            <a:r>
              <a:rPr lang="en-US" dirty="0" smtClean="0"/>
              <a:t> Analysis using Multi-Doppler wind synthesis incl. all GB radars, in situ and profiler data </a:t>
            </a:r>
          </a:p>
          <a:p>
            <a:r>
              <a:rPr lang="en-US" b="1" dirty="0" err="1" smtClean="0"/>
              <a:t>Biggerstaff</a:t>
            </a:r>
            <a:r>
              <a:rPr lang="en-US" b="1" dirty="0" smtClean="0"/>
              <a:t> </a:t>
            </a:r>
            <a:r>
              <a:rPr lang="en-US" b="1" dirty="0"/>
              <a:t>(OU) </a:t>
            </a:r>
            <a:endParaRPr lang="en-US" dirty="0"/>
          </a:p>
          <a:p>
            <a:r>
              <a:rPr lang="en-US" dirty="0"/>
              <a:t>IOP8, SE </a:t>
            </a:r>
            <a:r>
              <a:rPr lang="en-US" dirty="0" smtClean="0"/>
              <a:t>Nebraska, Multi-Doppler wind synthesis incl. all </a:t>
            </a:r>
            <a:r>
              <a:rPr lang="en-US" dirty="0"/>
              <a:t>GB radars, in situ and </a:t>
            </a:r>
            <a:r>
              <a:rPr lang="en-US" dirty="0" smtClean="0"/>
              <a:t>profiler data</a:t>
            </a:r>
            <a:endParaRPr lang="en-US" dirty="0"/>
          </a:p>
          <a:p>
            <a:r>
              <a:rPr lang="en-US" dirty="0"/>
              <a:t>IOP31, Last SE Nebraska </a:t>
            </a:r>
            <a:r>
              <a:rPr lang="en-US" dirty="0" smtClean="0"/>
              <a:t>case, </a:t>
            </a:r>
            <a:r>
              <a:rPr lang="en-US" dirty="0" smtClean="0"/>
              <a:t>Multi-Doppler wind synthesis incl. all GB radars, in situ and profiler data</a:t>
            </a:r>
          </a:p>
          <a:p>
            <a:r>
              <a:rPr lang="en-US" b="1" dirty="0" smtClean="0"/>
              <a:t>Wang (OU)</a:t>
            </a:r>
          </a:p>
          <a:p>
            <a:r>
              <a:rPr lang="en-US" dirty="0" smtClean="0"/>
              <a:t>IOP20, SE SD, Ensemble DA, All PECAN datasets (except mobile radars?)</a:t>
            </a:r>
          </a:p>
          <a:p>
            <a:r>
              <a:rPr lang="en-US" dirty="0" smtClean="0"/>
              <a:t>IOP16, NE Kansas, MCS maintenance by multiple bores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91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1782"/>
            <a:ext cx="10515600" cy="5775181"/>
          </a:xfrm>
        </p:spPr>
        <p:txBody>
          <a:bodyPr>
            <a:normAutofit/>
          </a:bodyPr>
          <a:lstStyle/>
          <a:p>
            <a:r>
              <a:rPr lang="en-US" b="1" dirty="0" smtClean="0"/>
              <a:t>Bell and Martinez (CSU) </a:t>
            </a:r>
            <a:endParaRPr lang="en-US" dirty="0" smtClean="0"/>
          </a:p>
          <a:p>
            <a:r>
              <a:rPr lang="en-US" dirty="0" smtClean="0"/>
              <a:t>UFO4, W South Dakota, pseudo Dual-Doppler analysis, P3 only case with NEXRAD supplement </a:t>
            </a:r>
          </a:p>
          <a:p>
            <a:r>
              <a:rPr lang="en-US" dirty="0" smtClean="0"/>
              <a:t>IOP25, N Kansas, pseudo Dual-Doppler analysis</a:t>
            </a:r>
          </a:p>
          <a:p>
            <a:r>
              <a:rPr lang="en-US" dirty="0" smtClean="0"/>
              <a:t>IOP20, SE SD, use of spirals for novel application of TDR in combination with ground-based radars to see if dual airborne/GB-Doppler is possible, correlate observed hydrometeor habit w/radar characteristics (SAMURAI tool)</a:t>
            </a:r>
          </a:p>
          <a:p>
            <a:r>
              <a:rPr lang="en-US" b="1" dirty="0" err="1" smtClean="0"/>
              <a:t>Stechman</a:t>
            </a:r>
            <a:r>
              <a:rPr lang="en-US" b="1" dirty="0" smtClean="0"/>
              <a:t>, </a:t>
            </a:r>
            <a:r>
              <a:rPr lang="en-US" b="1" dirty="0" err="1" smtClean="0"/>
              <a:t>Rauber</a:t>
            </a:r>
            <a:r>
              <a:rPr lang="en-US" b="1" dirty="0" smtClean="0"/>
              <a:t>, </a:t>
            </a:r>
            <a:r>
              <a:rPr lang="en-US" b="1" dirty="0" err="1" smtClean="0"/>
              <a:t>McFarquhar</a:t>
            </a:r>
            <a:r>
              <a:rPr lang="en-US" b="1" dirty="0" smtClean="0"/>
              <a:t> (UIUC)</a:t>
            </a:r>
            <a:endParaRPr lang="en-US" dirty="0" smtClean="0"/>
          </a:p>
          <a:p>
            <a:r>
              <a:rPr lang="en-US" dirty="0" smtClean="0"/>
              <a:t>UFO4, W South Dakota, P-3 spirals- microphysics, 1D modeling</a:t>
            </a:r>
          </a:p>
          <a:p>
            <a:r>
              <a:rPr lang="en-US" dirty="0" smtClean="0"/>
              <a:t>IOP20, SE South Dakota, P-3 </a:t>
            </a:r>
            <a:r>
              <a:rPr lang="en-US" dirty="0" smtClean="0"/>
              <a:t>spirals- </a:t>
            </a:r>
            <a:r>
              <a:rPr lang="en-US" dirty="0" smtClean="0"/>
              <a:t>microphysics, 1D modeling</a:t>
            </a:r>
          </a:p>
          <a:p>
            <a:r>
              <a:rPr lang="en-US" dirty="0" smtClean="0"/>
              <a:t>IOP21, Texas Panhandle, TDR &amp; ground based radar, and microphysics</a:t>
            </a:r>
          </a:p>
        </p:txBody>
      </p:sp>
    </p:spTree>
    <p:extLst>
      <p:ext uri="{BB962C8B-B14F-4D97-AF65-F5344CB8AC3E}">
        <p14:creationId xmlns:p14="http://schemas.microsoft.com/office/powerpoint/2010/main" val="82585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1055"/>
            <a:ext cx="10515600" cy="5705908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Kosiba</a:t>
            </a:r>
            <a:r>
              <a:rPr lang="en-US" b="1" dirty="0" smtClean="0"/>
              <a:t>, </a:t>
            </a:r>
            <a:r>
              <a:rPr lang="en-US" b="1" dirty="0" err="1" smtClean="0"/>
              <a:t>Wurman</a:t>
            </a:r>
            <a:r>
              <a:rPr lang="en-US" b="1" dirty="0" smtClean="0"/>
              <a:t> (CSWR) </a:t>
            </a:r>
            <a:endParaRPr lang="en-US" dirty="0" smtClean="0"/>
          </a:p>
          <a:p>
            <a:r>
              <a:rPr lang="en-US" dirty="0" smtClean="0"/>
              <a:t>IOP27, SE Minnesota case, Multi-Doppler wind synthesis incl. all GB radars, in situ and profiler data</a:t>
            </a:r>
          </a:p>
          <a:p>
            <a:r>
              <a:rPr lang="en-US" dirty="0" smtClean="0"/>
              <a:t>IOP15, SE Iowa case, Multi-Doppler wind synthesis incl. all GB radars, in situ and profiler data</a:t>
            </a:r>
          </a:p>
          <a:p>
            <a:r>
              <a:rPr lang="en-US" b="1" dirty="0" smtClean="0"/>
              <a:t>Schuur (NOAA/NSSL) </a:t>
            </a:r>
            <a:endParaRPr lang="en-US" dirty="0" smtClean="0"/>
          </a:p>
          <a:p>
            <a:r>
              <a:rPr lang="en-US" dirty="0" smtClean="0"/>
              <a:t>UFO4, W South Dakota, Quasi Vertical Profiles, dual-pol signatures and compare to microphysics (infer from </a:t>
            </a:r>
            <a:r>
              <a:rPr lang="en-US" dirty="0" err="1" smtClean="0"/>
              <a:t>microphys</a:t>
            </a:r>
            <a:r>
              <a:rPr lang="en-US" dirty="0" smtClean="0"/>
              <a:t>. </a:t>
            </a:r>
            <a:r>
              <a:rPr lang="en-US" dirty="0"/>
              <a:t>f</a:t>
            </a:r>
            <a:r>
              <a:rPr lang="en-US" dirty="0" smtClean="0"/>
              <a:t>rom dual-pol)</a:t>
            </a:r>
          </a:p>
          <a:p>
            <a:r>
              <a:rPr lang="en-US" dirty="0" smtClean="0"/>
              <a:t>IOP11, SW Nebraska, P-3 spiral over GB radars</a:t>
            </a:r>
          </a:p>
          <a:p>
            <a:r>
              <a:rPr lang="en-US" b="1" dirty="0" err="1" smtClean="0"/>
              <a:t>Coniglio</a:t>
            </a:r>
            <a:r>
              <a:rPr lang="en-US" b="1" dirty="0" smtClean="0"/>
              <a:t> (NOAA/NSSL) </a:t>
            </a:r>
            <a:endParaRPr lang="en-US" dirty="0" smtClean="0"/>
          </a:p>
          <a:p>
            <a:r>
              <a:rPr lang="en-US" dirty="0" smtClean="0"/>
              <a:t>IOP20, SE SD, ENKF analysis for processes leading up to QLCS tornado</a:t>
            </a:r>
          </a:p>
          <a:p>
            <a:r>
              <a:rPr lang="en-US" dirty="0" smtClean="0"/>
              <a:t>IOP21, Texas Panhandle, WRF-DART ENKF analysis for processes leading up to bowing segment/upscale growth of supercell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43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1055"/>
            <a:ext cx="10515600" cy="570590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Schumacher (CSU) </a:t>
            </a:r>
            <a:endParaRPr lang="en-US" dirty="0" smtClean="0"/>
          </a:p>
          <a:p>
            <a:r>
              <a:rPr lang="en-US" dirty="0" smtClean="0"/>
              <a:t>UFO8a, W Missouri, profiler data, </a:t>
            </a:r>
            <a:r>
              <a:rPr lang="en-US" dirty="0" err="1" smtClean="0"/>
              <a:t>disdrometer</a:t>
            </a:r>
            <a:r>
              <a:rPr lang="en-US" dirty="0" smtClean="0"/>
              <a:t> data (soundings and WRF simulations)</a:t>
            </a:r>
          </a:p>
          <a:p>
            <a:r>
              <a:rPr lang="en-US" dirty="0" smtClean="0"/>
              <a:t>IOP15, SE Iowa, Analysis of </a:t>
            </a:r>
            <a:r>
              <a:rPr lang="en-US" dirty="0" err="1" smtClean="0"/>
              <a:t>thermo</a:t>
            </a:r>
            <a:r>
              <a:rPr lang="en-US" dirty="0" smtClean="0"/>
              <a:t> profiles in </a:t>
            </a:r>
            <a:r>
              <a:rPr lang="en-US" dirty="0" err="1" smtClean="0"/>
              <a:t>obs</a:t>
            </a:r>
            <a:r>
              <a:rPr lang="en-US" dirty="0" smtClean="0"/>
              <a:t> and WRF</a:t>
            </a:r>
            <a:endParaRPr lang="en-US" dirty="0" smtClean="0"/>
          </a:p>
          <a:p>
            <a:r>
              <a:rPr lang="en-US" dirty="0" smtClean="0"/>
              <a:t>IOP25, N Kansas, convective line to the rear of MCS (soundings and WRF simulations)</a:t>
            </a:r>
          </a:p>
          <a:p>
            <a:r>
              <a:rPr lang="en-US" dirty="0" smtClean="0"/>
              <a:t>IOP21, Texas Panhandle, Analysis of </a:t>
            </a:r>
            <a:r>
              <a:rPr lang="en-US" dirty="0" err="1" smtClean="0"/>
              <a:t>thermo</a:t>
            </a:r>
            <a:r>
              <a:rPr lang="en-US" dirty="0" smtClean="0"/>
              <a:t> profiles in </a:t>
            </a:r>
            <a:r>
              <a:rPr lang="en-US" dirty="0" err="1" smtClean="0"/>
              <a:t>obs</a:t>
            </a:r>
            <a:r>
              <a:rPr lang="en-US" dirty="0" smtClean="0"/>
              <a:t> and WRF</a:t>
            </a:r>
          </a:p>
          <a:p>
            <a:r>
              <a:rPr lang="en-US" b="1" dirty="0" smtClean="0"/>
              <a:t>Parker (NC State) </a:t>
            </a:r>
            <a:endParaRPr lang="en-US" dirty="0" smtClean="0"/>
          </a:p>
          <a:p>
            <a:r>
              <a:rPr lang="en-US" dirty="0" smtClean="0"/>
              <a:t>IOP15, SE Iowa (CM1 &amp; WRF)</a:t>
            </a:r>
          </a:p>
          <a:p>
            <a:r>
              <a:rPr lang="en-US" dirty="0" smtClean="0"/>
              <a:t>IOP16, NE Kansas (CM1 &amp; WRF)</a:t>
            </a:r>
          </a:p>
          <a:p>
            <a:r>
              <a:rPr lang="en-US" dirty="0" smtClean="0"/>
              <a:t>IOP20, SE South Dakota (CM1 &amp; WRF)</a:t>
            </a:r>
          </a:p>
          <a:p>
            <a:r>
              <a:rPr lang="en-US" dirty="0" smtClean="0"/>
              <a:t>IOP27, SE Minnesota (CM1 &amp; WRF)</a:t>
            </a:r>
          </a:p>
          <a:p>
            <a:r>
              <a:rPr lang="en-US" dirty="0" smtClean="0"/>
              <a:t>IOP11 observational study</a:t>
            </a:r>
            <a:r>
              <a:rPr lang="en-US" dirty="0" smtClean="0">
                <a:effectLst/>
              </a:rPr>
              <a:t> </a:t>
            </a:r>
            <a:r>
              <a:rPr lang="en-US" dirty="0" smtClean="0"/>
              <a:t>(soundings, Multi-Doppler wind synthesis using GB radar)</a:t>
            </a:r>
          </a:p>
        </p:txBody>
      </p:sp>
    </p:spTree>
    <p:extLst>
      <p:ext uri="{BB962C8B-B14F-4D97-AF65-F5344CB8AC3E}">
        <p14:creationId xmlns:p14="http://schemas.microsoft.com/office/powerpoint/2010/main" val="1068067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92368"/>
              </p:ext>
            </p:extLst>
          </p:nvPr>
        </p:nvGraphicFramePr>
        <p:xfrm>
          <a:off x="838199" y="169336"/>
          <a:ext cx="10574868" cy="62171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6868"/>
                <a:gridCol w="4318000"/>
              </a:tblGrid>
              <a:tr h="4762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sng" strike="noStrike" dirty="0">
                          <a:effectLst/>
                        </a:rPr>
                        <a:t>modeling efforts</a:t>
                      </a:r>
                      <a:endParaRPr lang="en-US" sz="2200" b="1" i="0" u="sng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sng" strike="noStrike" dirty="0">
                          <a:effectLst/>
                        </a:rPr>
                        <a:t>interested science groups</a:t>
                      </a:r>
                      <a:endParaRPr lang="en-US" sz="2200" b="1" i="0" u="sng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</a:tr>
              <a:tr h="4762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NWP-like assessments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CSU/Schumacher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</a:tr>
              <a:tr h="4762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Two DA case studies &amp; predictability assessment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NSSL/</a:t>
                      </a:r>
                      <a:r>
                        <a:rPr lang="en-US" sz="2200" u="none" strike="noStrike" dirty="0" err="1">
                          <a:effectLst/>
                        </a:rPr>
                        <a:t>Coniglio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</a:tr>
              <a:tr h="715341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Outflow &amp; maintenance in </a:t>
                      </a:r>
                      <a:r>
                        <a:rPr lang="en-US" sz="2200" u="none" strike="noStrike" dirty="0" err="1">
                          <a:effectLst/>
                        </a:rPr>
                        <a:t>sfc</a:t>
                      </a:r>
                      <a:r>
                        <a:rPr lang="en-US" sz="2200" u="none" strike="noStrike" dirty="0">
                          <a:effectLst/>
                        </a:rPr>
                        <a:t>-based vs elevated MCSs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NCSU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</a:tr>
              <a:tr h="4762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Quasi-stationary MCS dynamics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CSU/Hitchcock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</a:tr>
              <a:tr h="4762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ill Sans MT" charset="0"/>
                        </a:rPr>
                        <a:t>Ens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charset="0"/>
                        </a:rPr>
                        <a:t> DA to assess </a:t>
                      </a:r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ill Sans MT" charset="0"/>
                        </a:rPr>
                        <a:t>obs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charset="0"/>
                        </a:rPr>
                        <a:t> impact, best model DA configuration,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ill Sans MT" charset="0"/>
                        </a:rPr>
                        <a:t> predictability and bore/MCS interactions for maintenance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charset="0"/>
                        </a:rPr>
                        <a:t>OU/Wang &amp; </a:t>
                      </a:r>
                      <a:r>
                        <a:rPr lang="en-US" sz="2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ill Sans MT" charset="0"/>
                        </a:rPr>
                        <a:t>Chipilski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</a:tr>
              <a:tr h="4762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sng" strike="noStrike" dirty="0">
                          <a:effectLst/>
                        </a:rPr>
                        <a:t>longitudinal studies</a:t>
                      </a:r>
                      <a:endParaRPr lang="en-US" sz="2200" b="1" i="0" u="sng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sng" strike="noStrike" dirty="0">
                          <a:effectLst/>
                        </a:rPr>
                        <a:t>interested science groups</a:t>
                      </a:r>
                      <a:endParaRPr lang="en-US" sz="2200" b="1" i="0" u="sng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</a:tr>
              <a:tr h="4762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cold pool depth/strength assessment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collaborative </a:t>
                      </a:r>
                      <a:r>
                        <a:rPr lang="en-US" sz="2200" u="none" strike="noStrike" dirty="0" smtClean="0">
                          <a:effectLst/>
                        </a:rPr>
                        <a:t>group – UM/Belay from Bore group interested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</a:tr>
              <a:tr h="4762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charset="0"/>
                        </a:rPr>
                        <a:t>Microphysics analysis of all spiral data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ill Sans MT" charset="0"/>
                        </a:rPr>
                        <a:t>UIUC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</a:tr>
              <a:tr h="4762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evolution of pre-convective soundings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CSU/Hitchcock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</a:tr>
              <a:tr h="4762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microphysics impacts on MCSs and parameterization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NSSL/Mansell-Ziegler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Gill Sans MT" charset="0"/>
                      </a:endParaRPr>
                    </a:p>
                  </a:txBody>
                  <a:tcPr marL="7621" marR="7621" marT="762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43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691</Words>
  <Application>Microsoft Macintosh PowerPoint</Application>
  <PresentationFormat>Widescreen</PresentationFormat>
  <Paragraphs>124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Gill Sans MT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40</cp:revision>
  <dcterms:created xsi:type="dcterms:W3CDTF">2016-09-20T21:30:33Z</dcterms:created>
  <dcterms:modified xsi:type="dcterms:W3CDTF">2016-09-21T15:28:55Z</dcterms:modified>
</cp:coreProperties>
</file>