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78" d="100"/>
          <a:sy n="78" d="100"/>
        </p:scale>
        <p:origin x="372"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9/21/2016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LLJ </a:t>
            </a:r>
            <a:r>
              <a:rPr lang="en-US" dirty="0" err="1" smtClean="0"/>
              <a:t>BreakOUT</a:t>
            </a:r>
            <a:endParaRPr lang="en-US" dirty="0"/>
          </a:p>
        </p:txBody>
      </p:sp>
      <p:sp>
        <p:nvSpPr>
          <p:cNvPr id="3" name="Subtitle 2"/>
          <p:cNvSpPr>
            <a:spLocks noGrp="1"/>
          </p:cNvSpPr>
          <p:nvPr>
            <p:ph type="subTitle" idx="1"/>
          </p:nvPr>
        </p:nvSpPr>
        <p:spPr/>
        <p:txBody>
          <a:bodyPr/>
          <a:lstStyle/>
          <a:p>
            <a:r>
              <a:rPr lang="en-US" dirty="0" smtClean="0">
                <a:solidFill>
                  <a:schemeClr val="bg1"/>
                </a:solidFill>
              </a:rPr>
              <a:t>Thanks to all participants and to Natalie Midzak, Kristen Pozsonyi, and Jen Hane for taking notes</a:t>
            </a:r>
            <a:endParaRPr lang="en-US" dirty="0">
              <a:solidFill>
                <a:schemeClr val="bg1"/>
              </a:solidFill>
            </a:endParaRPr>
          </a:p>
        </p:txBody>
      </p:sp>
    </p:spTree>
    <p:extLst>
      <p:ext uri="{BB962C8B-B14F-4D97-AF65-F5344CB8AC3E}">
        <p14:creationId xmlns:p14="http://schemas.microsoft.com/office/powerpoint/2010/main" val="1605251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598516"/>
          </a:xfrm>
        </p:spPr>
        <p:txBody>
          <a:bodyPr>
            <a:normAutofit/>
          </a:bodyPr>
          <a:lstStyle/>
          <a:p>
            <a:r>
              <a:rPr lang="en-US" b="1" dirty="0">
                <a:solidFill>
                  <a:schemeClr val="bg1"/>
                </a:solidFill>
              </a:rPr>
              <a:t>Comparison of three LLJ episodes: </a:t>
            </a:r>
            <a:endParaRPr lang="en-US" b="1" dirty="0" smtClean="0">
              <a:solidFill>
                <a:schemeClr val="bg1"/>
              </a:solidFill>
            </a:endParaRPr>
          </a:p>
          <a:p>
            <a:pPr marL="0" indent="0">
              <a:buNone/>
            </a:pPr>
            <a:r>
              <a:rPr lang="en-US" b="1" dirty="0" smtClean="0">
                <a:solidFill>
                  <a:schemeClr val="bg1"/>
                </a:solidFill>
              </a:rPr>
              <a:t>	10 June IOP 7</a:t>
            </a:r>
          </a:p>
          <a:p>
            <a:pPr marL="0" indent="0">
              <a:buNone/>
            </a:pPr>
            <a:r>
              <a:rPr lang="en-US" b="1" dirty="0">
                <a:solidFill>
                  <a:schemeClr val="bg1"/>
                </a:solidFill>
              </a:rPr>
              <a:t>	</a:t>
            </a:r>
            <a:r>
              <a:rPr lang="en-US" b="1" dirty="0" smtClean="0">
                <a:solidFill>
                  <a:schemeClr val="bg1"/>
                </a:solidFill>
              </a:rPr>
              <a:t>20 June IOP 12</a:t>
            </a:r>
          </a:p>
          <a:p>
            <a:pPr marL="0" indent="0">
              <a:buNone/>
            </a:pPr>
            <a:r>
              <a:rPr lang="en-US" b="1" dirty="0">
                <a:solidFill>
                  <a:schemeClr val="bg1"/>
                </a:solidFill>
              </a:rPr>
              <a:t>	</a:t>
            </a:r>
            <a:r>
              <a:rPr lang="en-US" b="1" dirty="0" smtClean="0">
                <a:solidFill>
                  <a:schemeClr val="bg1"/>
                </a:solidFill>
              </a:rPr>
              <a:t>22 </a:t>
            </a:r>
            <a:r>
              <a:rPr lang="en-US" b="1" dirty="0">
                <a:solidFill>
                  <a:schemeClr val="bg1"/>
                </a:solidFill>
              </a:rPr>
              <a:t>June </a:t>
            </a:r>
            <a:r>
              <a:rPr lang="en-US" b="1" dirty="0" smtClean="0">
                <a:solidFill>
                  <a:schemeClr val="bg1"/>
                </a:solidFill>
              </a:rPr>
              <a:t>IOP 13</a:t>
            </a:r>
          </a:p>
          <a:p>
            <a:pPr marL="0" indent="0">
              <a:buNone/>
            </a:pPr>
            <a:endParaRPr lang="en-US" b="1" dirty="0">
              <a:solidFill>
                <a:schemeClr val="bg1"/>
              </a:solidFill>
            </a:endParaRPr>
          </a:p>
          <a:p>
            <a:pPr marL="0" indent="0">
              <a:buNone/>
            </a:pPr>
            <a:r>
              <a:rPr lang="en-US" b="1" dirty="0" smtClean="0">
                <a:solidFill>
                  <a:schemeClr val="bg1"/>
                </a:solidFill>
              </a:rPr>
              <a:t>Bring </a:t>
            </a:r>
            <a:r>
              <a:rPr lang="en-US" b="1" dirty="0">
                <a:solidFill>
                  <a:schemeClr val="bg1"/>
                </a:solidFill>
              </a:rPr>
              <a:t>together the combined FP/MP observations to better understand the structure and evolution of the LLJ in 3-D, and employ numerical models to better understand the nature of the drivers and, in turn, to use the observations to improve the models</a:t>
            </a:r>
            <a:r>
              <a:rPr lang="en-US" b="1" dirty="0" smtClean="0">
                <a:solidFill>
                  <a:schemeClr val="bg1"/>
                </a:solidFill>
              </a:rPr>
              <a:t>.</a:t>
            </a:r>
          </a:p>
          <a:p>
            <a:r>
              <a:rPr lang="en-US" b="1" dirty="0" smtClean="0">
                <a:solidFill>
                  <a:schemeClr val="bg1"/>
                </a:solidFill>
              </a:rPr>
              <a:t>Goal: To produce an overview paper on what we learned from PECAN about the LLJ and how that has improved our understanding and prediction of this recurring summertime feature of the Great Plains</a:t>
            </a:r>
            <a:endParaRPr lang="en-US" b="1" dirty="0">
              <a:solidFill>
                <a:schemeClr val="bg1"/>
              </a:solidFill>
            </a:endParaRPr>
          </a:p>
        </p:txBody>
      </p:sp>
    </p:spTree>
    <p:extLst>
      <p:ext uri="{BB962C8B-B14F-4D97-AF65-F5344CB8AC3E}">
        <p14:creationId xmlns:p14="http://schemas.microsoft.com/office/powerpoint/2010/main" val="1828294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3961" y="122308"/>
            <a:ext cx="9912795" cy="6122189"/>
          </a:xfrm>
          <a:prstGeom prst="rect">
            <a:avLst/>
          </a:prstGeom>
        </p:spPr>
        <p:txBody>
          <a:bodyPr wrap="square">
            <a:spAutoFit/>
          </a:bodyPr>
          <a:lstStyle/>
          <a:p>
            <a:pPr>
              <a:lnSpc>
                <a:spcPct val="107000"/>
              </a:lnSpc>
              <a:spcAft>
                <a:spcPts val="800"/>
              </a:spcAft>
            </a:pPr>
            <a:r>
              <a:rPr lang="en-US" sz="2000" b="1"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Spatial and Temporal Variability</a:t>
            </a:r>
          </a:p>
          <a:p>
            <a:pPr marL="342900" marR="0" lvl="0" indent="-342900">
              <a:lnSpc>
                <a:spcPct val="107000"/>
              </a:lnSpc>
              <a:spcBef>
                <a:spcPts val="0"/>
              </a:spcBef>
              <a:spcAft>
                <a:spcPts val="0"/>
              </a:spcAft>
              <a:buFont typeface="Symbol" panose="05050102010706020507" pitchFamily="18" charset="2"/>
              <a:buChar char=""/>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Evolution of LLJ across PECAN domain</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Does each FP/MP see the same general characteristics? (e.g. turbulence increase/decrease, “bursting,” inertial turning)</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does the evolution across the domain look like?</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is the mutual interaction between the BL and LLJ, eddy generation, dissipation, and transport</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LLJ convergence at terminus and inertial turning leading to convergence along LLJ boundaries.</a:t>
            </a:r>
          </a:p>
          <a:p>
            <a:pPr marL="342900" marR="0" lvl="0" indent="-342900">
              <a:lnSpc>
                <a:spcPct val="107000"/>
              </a:lnSpc>
              <a:spcBef>
                <a:spcPts val="0"/>
              </a:spcBef>
              <a:spcAft>
                <a:spcPts val="0"/>
              </a:spcAft>
              <a:buFont typeface="Symbol" panose="05050102010706020507" pitchFamily="18" charset="2"/>
              <a:buChar char=""/>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Heterogeneity of LLJ with height</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does the full LLJ profile tell us? We too often focus only on the peak winds and not on the full profile, which is rich with character, nuance, and modalities.</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Vertically differential advection and its influence of heat and moisture transport, convergence, and influence on stability, lifting, and convective enhancement.</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Can we explain heterogeneities using various sources of data?</a:t>
            </a:r>
          </a:p>
          <a:p>
            <a:pPr marL="342900" marR="0" lvl="0" indent="-342900">
              <a:lnSpc>
                <a:spcPct val="107000"/>
              </a:lnSpc>
              <a:spcBef>
                <a:spcPts val="0"/>
              </a:spcBef>
              <a:spcAft>
                <a:spcPts val="0"/>
              </a:spcAft>
              <a:buFont typeface="Symbol" panose="05050102010706020507" pitchFamily="18" charset="2"/>
              <a:buChar char=""/>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Continuity across LLJ cases</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Create the conceptual model that is self-consistent across the observed range of LLJ intensities</a:t>
            </a:r>
            <a:r>
              <a:rPr lang="en-US"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Evening transition</a:t>
            </a:r>
          </a:p>
          <a:p>
            <a:pPr marL="742950" marR="0" lvl="1" indent="-285750">
              <a:lnSpc>
                <a:spcPct val="107000"/>
              </a:lnSpc>
              <a:spcBef>
                <a:spcPts val="0"/>
              </a:spcBef>
              <a:spcAft>
                <a:spcPts val="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Attention to the evening transition and its impact on setting the stage to further LLJ evolution</a:t>
            </a:r>
          </a:p>
          <a:p>
            <a:pPr marL="742950" marR="0" lvl="1" indent="-285750">
              <a:lnSpc>
                <a:spcPct val="107000"/>
              </a:lnSpc>
              <a:spcBef>
                <a:spcPts val="0"/>
              </a:spcBef>
              <a:spcAft>
                <a:spcPts val="800"/>
              </a:spcAft>
              <a:buFont typeface="Courier New" panose="02070309020205020404" pitchFamily="49" charset="0"/>
              <a:buChar char="o"/>
            </a:pPr>
            <a:r>
              <a:rPr lang="en-US" b="1"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 the ground-level measurements tell us? (e.g. time series of fluxes, TKE</a:t>
            </a:r>
            <a:r>
              <a:rPr lang="en-US"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etc.)</a:t>
            </a:r>
            <a:endParaRPr lang="en-US"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1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910072"/>
          </a:xfrm>
        </p:spPr>
        <p:txBody>
          <a:bodyPr>
            <a:normAutofit/>
          </a:bodyPr>
          <a:lstStyle/>
          <a:p>
            <a:r>
              <a:rPr lang="en-US" b="1" dirty="0" smtClean="0">
                <a:solidFill>
                  <a:schemeClr val="bg1"/>
                </a:solidFill>
              </a:rPr>
              <a:t>Modeling the LLJ</a:t>
            </a:r>
          </a:p>
          <a:p>
            <a:pPr lvl="1"/>
            <a:r>
              <a:rPr lang="en-US" b="1" dirty="0" smtClean="0">
                <a:solidFill>
                  <a:schemeClr val="bg1"/>
                </a:solidFill>
              </a:rPr>
              <a:t>WRF-simulated wind speed &lt; Observed wind speed by 15-20%; apparently not all a diffusion problem.</a:t>
            </a:r>
          </a:p>
          <a:p>
            <a:pPr lvl="1"/>
            <a:r>
              <a:rPr lang="en-US" b="1" dirty="0" smtClean="0">
                <a:solidFill>
                  <a:schemeClr val="bg1"/>
                </a:solidFill>
              </a:rPr>
              <a:t>Can PECAN data assimilation be used to improve WRF?</a:t>
            </a:r>
          </a:p>
          <a:p>
            <a:pPr lvl="1"/>
            <a:r>
              <a:rPr lang="en-US" b="1" dirty="0" smtClean="0">
                <a:solidFill>
                  <a:schemeClr val="bg1"/>
                </a:solidFill>
              </a:rPr>
              <a:t>WRF does not properly characterize eddies in BL</a:t>
            </a:r>
          </a:p>
          <a:p>
            <a:endParaRPr lang="en-US" b="1" dirty="0" smtClean="0">
              <a:solidFill>
                <a:schemeClr val="bg1"/>
              </a:solidFill>
            </a:endParaRPr>
          </a:p>
          <a:p>
            <a:r>
              <a:rPr lang="en-US" b="1" dirty="0" smtClean="0">
                <a:solidFill>
                  <a:schemeClr val="bg1"/>
                </a:solidFill>
              </a:rPr>
              <a:t>Data</a:t>
            </a:r>
          </a:p>
          <a:p>
            <a:pPr lvl="1"/>
            <a:r>
              <a:rPr lang="en-US" b="1" dirty="0" smtClean="0">
                <a:solidFill>
                  <a:schemeClr val="bg1"/>
                </a:solidFill>
              </a:rPr>
              <a:t>Convert ASCII to </a:t>
            </a:r>
            <a:r>
              <a:rPr lang="en-US" b="1" dirty="0" err="1" smtClean="0">
                <a:solidFill>
                  <a:schemeClr val="bg1"/>
                </a:solidFill>
              </a:rPr>
              <a:t>netCDF</a:t>
            </a:r>
            <a:r>
              <a:rPr lang="en-US" b="1" dirty="0" smtClean="0">
                <a:solidFill>
                  <a:schemeClr val="bg1"/>
                </a:solidFill>
              </a:rPr>
              <a:t> using Rosetta across all FPs and MPs</a:t>
            </a:r>
          </a:p>
          <a:p>
            <a:pPr lvl="1"/>
            <a:r>
              <a:rPr lang="en-US" b="1" dirty="0" smtClean="0">
                <a:solidFill>
                  <a:schemeClr val="bg1"/>
                </a:solidFill>
              </a:rPr>
              <a:t>Perform objective analysis and use IDV to produce domain-scale 3-D imagery</a:t>
            </a:r>
          </a:p>
          <a:p>
            <a:pPr lvl="1"/>
            <a:r>
              <a:rPr lang="en-US" b="1" dirty="0" smtClean="0">
                <a:solidFill>
                  <a:schemeClr val="bg1"/>
                </a:solidFill>
              </a:rPr>
              <a:t>Dave Turner-Doppler data all to </a:t>
            </a:r>
            <a:r>
              <a:rPr lang="en-US" b="1" dirty="0" err="1" smtClean="0">
                <a:solidFill>
                  <a:schemeClr val="bg1"/>
                </a:solidFill>
              </a:rPr>
              <a:t>netCDF</a:t>
            </a:r>
            <a:endParaRPr lang="en-US" b="1" dirty="0">
              <a:solidFill>
                <a:schemeClr val="bg1"/>
              </a:solidFill>
            </a:endParaRPr>
          </a:p>
          <a:p>
            <a:pPr lvl="1"/>
            <a:r>
              <a:rPr lang="en-US" b="1" dirty="0" smtClean="0">
                <a:solidFill>
                  <a:schemeClr val="bg1"/>
                </a:solidFill>
              </a:rPr>
              <a:t>Do we need a platform/server to share data?</a:t>
            </a:r>
          </a:p>
          <a:p>
            <a:pPr lvl="1"/>
            <a:r>
              <a:rPr lang="en-US" b="1" dirty="0" smtClean="0">
                <a:solidFill>
                  <a:schemeClr val="bg1"/>
                </a:solidFill>
              </a:rPr>
              <a:t>Dropbox or server?</a:t>
            </a:r>
          </a:p>
          <a:p>
            <a:pPr lvl="1"/>
            <a:r>
              <a:rPr lang="en-US" b="1" dirty="0" smtClean="0">
                <a:solidFill>
                  <a:schemeClr val="bg1"/>
                </a:solidFill>
              </a:rPr>
              <a:t>Has to hold model outputs, data images, raw </a:t>
            </a:r>
            <a:r>
              <a:rPr lang="en-US" b="1" dirty="0" err="1" smtClean="0">
                <a:solidFill>
                  <a:schemeClr val="bg1"/>
                </a:solidFill>
              </a:rPr>
              <a:t>rawinsonde</a:t>
            </a:r>
            <a:r>
              <a:rPr lang="en-US" b="1" dirty="0" smtClean="0">
                <a:solidFill>
                  <a:schemeClr val="bg1"/>
                </a:solidFill>
              </a:rPr>
              <a:t> data</a:t>
            </a:r>
          </a:p>
          <a:p>
            <a:endParaRPr lang="en-US" dirty="0"/>
          </a:p>
        </p:txBody>
      </p:sp>
    </p:spTree>
    <p:extLst>
      <p:ext uri="{BB962C8B-B14F-4D97-AF65-F5344CB8AC3E}">
        <p14:creationId xmlns:p14="http://schemas.microsoft.com/office/powerpoint/2010/main" val="422016587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14</TotalTime>
  <Words>324</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Century Gothic</vt:lpstr>
      <vt:lpstr>Courier New</vt:lpstr>
      <vt:lpstr>Symbol</vt:lpstr>
      <vt:lpstr>Times New Roman</vt:lpstr>
      <vt:lpstr>Wingdings 3</vt:lpstr>
      <vt:lpstr>Slice</vt:lpstr>
      <vt:lpstr>LLJ BreakOUT</vt:lpstr>
      <vt:lpstr>PowerPoint Presentation</vt:lpstr>
      <vt:lpstr>PowerPoint Presentation</vt:lpstr>
      <vt:lpstr>PowerPoint Presentation</vt:lpstr>
    </vt:vector>
  </TitlesOfParts>
  <Company>Millersville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LLJ BreakOUT</dc:title>
  <dc:creator>Richard Clark</dc:creator>
  <cp:lastModifiedBy>Richard Clark</cp:lastModifiedBy>
  <cp:revision>2</cp:revision>
  <dcterms:created xsi:type="dcterms:W3CDTF">2016-09-21T12:50:30Z</dcterms:created>
  <dcterms:modified xsi:type="dcterms:W3CDTF">2016-09-21T13:04:58Z</dcterms:modified>
</cp:coreProperties>
</file>