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9" r:id="rId5"/>
    <p:sldId id="268" r:id="rId6"/>
    <p:sldId id="258" r:id="rId7"/>
    <p:sldId id="271" r:id="rId8"/>
    <p:sldId id="259" r:id="rId9"/>
    <p:sldId id="270" r:id="rId10"/>
    <p:sldId id="261" r:id="rId11"/>
    <p:sldId id="262" r:id="rId12"/>
    <p:sldId id="265" r:id="rId13"/>
    <p:sldId id="263" r:id="rId14"/>
    <p:sldId id="267" r:id="rId15"/>
    <p:sldId id="26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14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3D8E-7AFF-486F-B386-FECCEF8081A3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EE86C-61EB-42BF-990C-F087E2B6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57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3D8E-7AFF-486F-B386-FECCEF8081A3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EE86C-61EB-42BF-990C-F087E2B6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70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3D8E-7AFF-486F-B386-FECCEF8081A3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EE86C-61EB-42BF-990C-F087E2B6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28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3D8E-7AFF-486F-B386-FECCEF8081A3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EE86C-61EB-42BF-990C-F087E2B6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89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3D8E-7AFF-486F-B386-FECCEF8081A3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EE86C-61EB-42BF-990C-F087E2B6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32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3D8E-7AFF-486F-B386-FECCEF8081A3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EE86C-61EB-42BF-990C-F087E2B6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22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3D8E-7AFF-486F-B386-FECCEF8081A3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EE86C-61EB-42BF-990C-F087E2B6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547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3D8E-7AFF-486F-B386-FECCEF8081A3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EE86C-61EB-42BF-990C-F087E2B6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5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3D8E-7AFF-486F-B386-FECCEF8081A3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EE86C-61EB-42BF-990C-F087E2B6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20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3D8E-7AFF-486F-B386-FECCEF8081A3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EE86C-61EB-42BF-990C-F087E2B6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83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3D8E-7AFF-486F-B386-FECCEF8081A3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EE86C-61EB-42BF-990C-F087E2B6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5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83D8E-7AFF-486F-B386-FECCEF8081A3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EE86C-61EB-42BF-990C-F087E2B6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9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100000">
              <a:srgbClr val="C00000"/>
            </a:gs>
            <a:gs pos="90000">
              <a:srgbClr val="FF00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4401879"/>
            <a:ext cx="9144000" cy="245612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2019" y="244549"/>
            <a:ext cx="8644269" cy="3806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Insights from AERIs during the PECAN campaign</a:t>
            </a:r>
          </a:p>
          <a:p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 Wagner</a:t>
            </a:r>
            <a:r>
              <a:rPr lang="en-US" sz="2000" b="1" u="sng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Loveless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Jon Gero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Denny Hackel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Dave Turner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Greg Blumberg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Ken Cook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Henry Downey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Wayne Feltz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en-US" sz="2000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Science and Engineering Center, Univ. of Wisconsin – Madison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Severe Storms Laboratory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Cooperative Institute for Mesoscale Meteorological Studies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Weather Service WFO Wichita</a:t>
            </a:r>
          </a:p>
        </p:txBody>
      </p:sp>
    </p:spTree>
    <p:extLst>
      <p:ext uri="{BB962C8B-B14F-4D97-AF65-F5344CB8AC3E}">
        <p14:creationId xmlns:p14="http://schemas.microsoft.com/office/powerpoint/2010/main" val="422586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100000">
              <a:srgbClr val="C00000"/>
            </a:gs>
            <a:gs pos="90000">
              <a:srgbClr val="FF00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422627"/>
            <a:ext cx="9144000" cy="2435373"/>
          </a:xfrm>
          <a:prstGeom prst="rect">
            <a:avLst/>
          </a:prstGeom>
          <a:blipFill dpi="0" rotWithShape="1">
            <a:blip r:embed="rId2">
              <a:alphaModFix am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00" y="1493999"/>
            <a:ext cx="8022199" cy="51186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55" y="621741"/>
            <a:ext cx="4075567" cy="22248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68632" y="106326"/>
            <a:ext cx="217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Tornado</a:t>
            </a:r>
          </a:p>
        </p:txBody>
      </p:sp>
    </p:spTree>
    <p:extLst>
      <p:ext uri="{BB962C8B-B14F-4D97-AF65-F5344CB8AC3E}">
        <p14:creationId xmlns:p14="http://schemas.microsoft.com/office/powerpoint/2010/main" val="583769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100000">
              <a:srgbClr val="C00000"/>
            </a:gs>
            <a:gs pos="90000">
              <a:srgbClr val="FF00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422627"/>
            <a:ext cx="9144000" cy="2435373"/>
          </a:xfrm>
          <a:prstGeom prst="rect">
            <a:avLst/>
          </a:prstGeom>
          <a:blipFill dpi="0" rotWithShape="1">
            <a:blip r:embed="rId2">
              <a:alphaModFix am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243" y="1001650"/>
            <a:ext cx="6673514" cy="5176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68632" y="106326"/>
            <a:ext cx="217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Tornado</a:t>
            </a:r>
          </a:p>
        </p:txBody>
      </p:sp>
    </p:spTree>
    <p:extLst>
      <p:ext uri="{BB962C8B-B14F-4D97-AF65-F5344CB8AC3E}">
        <p14:creationId xmlns:p14="http://schemas.microsoft.com/office/powerpoint/2010/main" val="1191806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100000">
              <a:srgbClr val="C00000"/>
            </a:gs>
            <a:gs pos="90000">
              <a:srgbClr val="FF00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422627"/>
            <a:ext cx="9144000" cy="2435373"/>
          </a:xfrm>
          <a:prstGeom prst="rect">
            <a:avLst/>
          </a:prstGeom>
          <a:blipFill dpi="0" rotWithShape="1">
            <a:blip r:embed="rId2">
              <a:alphaModFix am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88558" y="1116419"/>
            <a:ext cx="6134986" cy="4688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136332"/>
            <a:ext cx="5715000" cy="45853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68632" y="106326"/>
            <a:ext cx="217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Tornado</a:t>
            </a:r>
          </a:p>
        </p:txBody>
      </p:sp>
    </p:spTree>
    <p:extLst>
      <p:ext uri="{BB962C8B-B14F-4D97-AF65-F5344CB8AC3E}">
        <p14:creationId xmlns:p14="http://schemas.microsoft.com/office/powerpoint/2010/main" val="2510219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100000">
              <a:srgbClr val="C00000"/>
            </a:gs>
            <a:gs pos="90000">
              <a:srgbClr val="FF00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422627"/>
            <a:ext cx="9144000" cy="2435373"/>
          </a:xfrm>
          <a:prstGeom prst="rect">
            <a:avLst/>
          </a:prstGeom>
          <a:blipFill dpi="0" rotWithShape="1">
            <a:blip r:embed="rId2">
              <a:alphaModFix am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88558" y="1116419"/>
            <a:ext cx="6134986" cy="4688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1228407"/>
            <a:ext cx="5829300" cy="44011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68632" y="106326"/>
            <a:ext cx="217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Tornado</a:t>
            </a:r>
          </a:p>
        </p:txBody>
      </p:sp>
    </p:spTree>
    <p:extLst>
      <p:ext uri="{BB962C8B-B14F-4D97-AF65-F5344CB8AC3E}">
        <p14:creationId xmlns:p14="http://schemas.microsoft.com/office/powerpoint/2010/main" val="4062779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100000">
              <a:srgbClr val="C00000"/>
            </a:gs>
            <a:gs pos="90000">
              <a:srgbClr val="FF00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422627"/>
            <a:ext cx="9144000" cy="2435373"/>
          </a:xfrm>
          <a:prstGeom prst="rect">
            <a:avLst/>
          </a:prstGeom>
          <a:blipFill dpi="0" rotWithShape="1">
            <a:blip r:embed="rId2">
              <a:alphaModFix am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88558" y="1116419"/>
            <a:ext cx="6134986" cy="4688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02" y="1200150"/>
            <a:ext cx="5751195" cy="4457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68632" y="106326"/>
            <a:ext cx="217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Tornado</a:t>
            </a:r>
          </a:p>
        </p:txBody>
      </p:sp>
    </p:spTree>
    <p:extLst>
      <p:ext uri="{BB962C8B-B14F-4D97-AF65-F5344CB8AC3E}">
        <p14:creationId xmlns:p14="http://schemas.microsoft.com/office/powerpoint/2010/main" val="1442198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100000">
              <a:srgbClr val="C00000"/>
            </a:gs>
            <a:gs pos="90000">
              <a:srgbClr val="FF00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4401879"/>
            <a:ext cx="9144000" cy="245612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2019" y="244549"/>
            <a:ext cx="86442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Summary:</a:t>
            </a:r>
          </a:p>
          <a:p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Bores show characteristic low level stable layer lifting coincident with vertical velocity spike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level jet cases show building stability throughout their development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Despite very low relative humidity, sufficient moisture existed for deep moist convection and supercell development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95693" y="6134987"/>
            <a:ext cx="2732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68093" y="6611779"/>
            <a:ext cx="15629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by Jon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Gero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910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100000">
              <a:srgbClr val="C00000"/>
            </a:gs>
            <a:gs pos="90000">
              <a:srgbClr val="FF00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422627"/>
            <a:ext cx="9144000" cy="2435373"/>
          </a:xfrm>
          <a:prstGeom prst="rect">
            <a:avLst/>
          </a:prstGeom>
          <a:blipFill dpi="0" rotWithShape="1">
            <a:blip r:embed="rId2">
              <a:alphaModFix am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6447" y="435935"/>
            <a:ext cx="854857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Greatest concentration of AERIs in history!</a:t>
            </a:r>
          </a:p>
          <a:p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AERIs at the Fixed PISA sites plus SPARC and CLAMPS = </a:t>
            </a:r>
            <a:r>
              <a:rPr lang="en-US" sz="4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AERIs!</a:t>
            </a:r>
            <a:endParaRPr lang="en-US" sz="40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Retrieved temperature and moisture profiles a 5 min resolution available in PECAN and ARM archives.</a:t>
            </a:r>
          </a:p>
          <a:p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358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100000">
              <a:srgbClr val="C00000"/>
            </a:gs>
            <a:gs pos="90000">
              <a:srgbClr val="FF00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422627"/>
            <a:ext cx="9144000" cy="2435373"/>
          </a:xfrm>
          <a:prstGeom prst="rect">
            <a:avLst/>
          </a:prstGeom>
          <a:blipFill dpi="0" rotWithShape="1">
            <a:blip r:embed="rId2">
              <a:alphaModFix am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52" y="203161"/>
            <a:ext cx="6096000" cy="942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52" y="972595"/>
            <a:ext cx="6096000" cy="942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706" y="1834204"/>
            <a:ext cx="6103046" cy="953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52" y="2607417"/>
            <a:ext cx="6096000" cy="942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52" y="3392410"/>
            <a:ext cx="6096000" cy="942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706" y="4202041"/>
            <a:ext cx="6096000" cy="942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60" y="5011672"/>
            <a:ext cx="6096000" cy="942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30888" y="1829600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30888" y="1131872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46750" y="303421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90251" y="5917817"/>
            <a:ext cx="5764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Jun        10 Jun      20  Jun      1 Jul       10 Jul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6750" y="3463289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46750" y="4231906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77914" y="5021733"/>
            <a:ext cx="1414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40812" y="2690316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FP4</a:t>
            </a:r>
          </a:p>
        </p:txBody>
      </p:sp>
    </p:spTree>
    <p:extLst>
      <p:ext uri="{BB962C8B-B14F-4D97-AF65-F5344CB8AC3E}">
        <p14:creationId xmlns:p14="http://schemas.microsoft.com/office/powerpoint/2010/main" val="3997814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100000">
              <a:srgbClr val="C00000"/>
            </a:gs>
            <a:gs pos="90000">
              <a:srgbClr val="FF00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422627"/>
            <a:ext cx="9144000" cy="2435373"/>
          </a:xfrm>
          <a:prstGeom prst="rect">
            <a:avLst/>
          </a:prstGeom>
          <a:blipFill dpi="0" rotWithShape="1">
            <a:blip r:embed="rId2">
              <a:alphaModFix am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6447" y="435935"/>
            <a:ext cx="85485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what can we learn from all of these thermodynamic profiles?</a:t>
            </a:r>
          </a:p>
          <a:p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Bores</a:t>
            </a:r>
          </a:p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II. Low Level Jet</a:t>
            </a:r>
          </a:p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III.  13 June Tornado</a:t>
            </a:r>
          </a:p>
          <a:p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572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100000">
              <a:srgbClr val="C00000"/>
            </a:gs>
            <a:gs pos="90000">
              <a:srgbClr val="FF00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422627"/>
            <a:ext cx="9144000" cy="2435373"/>
          </a:xfrm>
          <a:prstGeom prst="rect">
            <a:avLst/>
          </a:prstGeom>
          <a:blipFill dpi="0" rotWithShape="1">
            <a:blip r:embed="rId2">
              <a:alphaModFix am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621"/>
            <a:ext cx="9143999" cy="49267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68632" y="106326"/>
            <a:ext cx="217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Bores</a:t>
            </a:r>
          </a:p>
        </p:txBody>
      </p:sp>
    </p:spTree>
    <p:extLst>
      <p:ext uri="{BB962C8B-B14F-4D97-AF65-F5344CB8AC3E}">
        <p14:creationId xmlns:p14="http://schemas.microsoft.com/office/powerpoint/2010/main" val="2976708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100000">
              <a:srgbClr val="C00000"/>
            </a:gs>
            <a:gs pos="90000">
              <a:srgbClr val="FF00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422627"/>
            <a:ext cx="9144000" cy="2435373"/>
          </a:xfrm>
          <a:prstGeom prst="rect">
            <a:avLst/>
          </a:prstGeom>
          <a:blipFill dpi="0" rotWithShape="1">
            <a:blip r:embed="rId2">
              <a:alphaModFix am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" y="1010622"/>
            <a:ext cx="9123882" cy="48367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68632" y="106326"/>
            <a:ext cx="217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Bores</a:t>
            </a:r>
          </a:p>
        </p:txBody>
      </p:sp>
    </p:spTree>
    <p:extLst>
      <p:ext uri="{BB962C8B-B14F-4D97-AF65-F5344CB8AC3E}">
        <p14:creationId xmlns:p14="http://schemas.microsoft.com/office/powerpoint/2010/main" val="1896382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100000">
              <a:srgbClr val="C00000"/>
            </a:gs>
            <a:gs pos="90000">
              <a:srgbClr val="FF00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422627"/>
            <a:ext cx="9144000" cy="2435373"/>
          </a:xfrm>
          <a:prstGeom prst="rect">
            <a:avLst/>
          </a:prstGeom>
          <a:blipFill dpi="0" rotWithShape="1">
            <a:blip r:embed="rId2">
              <a:alphaModFix am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68632" y="106326"/>
            <a:ext cx="217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" y="869015"/>
            <a:ext cx="9142805" cy="511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56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100000">
              <a:srgbClr val="C00000"/>
            </a:gs>
            <a:gs pos="90000">
              <a:srgbClr val="FF00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422627"/>
            <a:ext cx="9144000" cy="2435373"/>
          </a:xfrm>
          <a:prstGeom prst="rect">
            <a:avLst/>
          </a:prstGeom>
          <a:blipFill dpi="0" rotWithShape="1">
            <a:blip r:embed="rId2">
              <a:alphaModFix am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13391"/>
            <a:ext cx="9143998" cy="5231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68632" y="106326"/>
            <a:ext cx="217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Bores</a:t>
            </a:r>
          </a:p>
        </p:txBody>
      </p:sp>
    </p:spTree>
    <p:extLst>
      <p:ext uri="{BB962C8B-B14F-4D97-AF65-F5344CB8AC3E}">
        <p14:creationId xmlns:p14="http://schemas.microsoft.com/office/powerpoint/2010/main" val="1206867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100000">
              <a:srgbClr val="C00000"/>
            </a:gs>
            <a:gs pos="90000">
              <a:srgbClr val="FF00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422627"/>
            <a:ext cx="9144000" cy="2435373"/>
          </a:xfrm>
          <a:prstGeom prst="rect">
            <a:avLst/>
          </a:prstGeom>
          <a:blipFill dpi="0" rotWithShape="1">
            <a:blip r:embed="rId2">
              <a:alphaModFix am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232" r="12318"/>
          <a:stretch/>
        </p:blipFill>
        <p:spPr>
          <a:xfrm>
            <a:off x="802369" y="1228061"/>
            <a:ext cx="7539262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0708" y="106326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Level Jet</a:t>
            </a:r>
          </a:p>
        </p:txBody>
      </p:sp>
    </p:spTree>
    <p:extLst>
      <p:ext uri="{BB962C8B-B14F-4D97-AF65-F5344CB8AC3E}">
        <p14:creationId xmlns:p14="http://schemas.microsoft.com/office/powerpoint/2010/main" val="38680361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2343</TotalTime>
  <Words>187</Words>
  <Application>Microsoft Office PowerPoint</Application>
  <PresentationFormat>On-screen Show (4:3)</PresentationFormat>
  <Paragraphs>45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Wagner</dc:creator>
  <cp:lastModifiedBy>Tim Wagner</cp:lastModifiedBy>
  <cp:revision>18</cp:revision>
  <dcterms:created xsi:type="dcterms:W3CDTF">2016-09-18T03:10:55Z</dcterms:created>
  <dcterms:modified xsi:type="dcterms:W3CDTF">2016-09-20T15:06:37Z</dcterms:modified>
</cp:coreProperties>
</file>