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theme/theme6.xml" ContentType="application/vnd.openxmlformats-officedocument.them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Masters/slideMaster6.xml" ContentType="application/vnd.openxmlformats-officedocument.presentationml.slideMaster+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theme/theme8.xml" ContentType="application/vnd.openxmlformats-officedocument.them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97" r:id="rId2"/>
    <p:sldMasterId id="2147484347" r:id="rId3"/>
    <p:sldMasterId id="2147484361" r:id="rId4"/>
    <p:sldMasterId id="2147484363" r:id="rId5"/>
    <p:sldMasterId id="2147484366" r:id="rId6"/>
  </p:sldMasterIdLst>
  <p:notesMasterIdLst>
    <p:notesMasterId r:id="rId45"/>
  </p:notesMasterIdLst>
  <p:handoutMasterIdLst>
    <p:handoutMasterId r:id="rId46"/>
  </p:handoutMasterIdLst>
  <p:sldIdLst>
    <p:sldId id="959" r:id="rId7"/>
    <p:sldId id="846" r:id="rId8"/>
    <p:sldId id="949" r:id="rId9"/>
    <p:sldId id="960" r:id="rId10"/>
    <p:sldId id="956" r:id="rId11"/>
    <p:sldId id="957" r:id="rId12"/>
    <p:sldId id="958" r:id="rId13"/>
    <p:sldId id="965" r:id="rId14"/>
    <p:sldId id="873" r:id="rId15"/>
    <p:sldId id="964" r:id="rId16"/>
    <p:sldId id="963" r:id="rId17"/>
    <p:sldId id="952" r:id="rId18"/>
    <p:sldId id="953" r:id="rId19"/>
    <p:sldId id="966" r:id="rId20"/>
    <p:sldId id="967" r:id="rId21"/>
    <p:sldId id="955" r:id="rId22"/>
    <p:sldId id="968" r:id="rId23"/>
    <p:sldId id="969" r:id="rId24"/>
    <p:sldId id="970" r:id="rId25"/>
    <p:sldId id="972" r:id="rId26"/>
    <p:sldId id="973" r:id="rId27"/>
    <p:sldId id="976" r:id="rId28"/>
    <p:sldId id="978" r:id="rId29"/>
    <p:sldId id="979" r:id="rId30"/>
    <p:sldId id="982" r:id="rId31"/>
    <p:sldId id="980" r:id="rId32"/>
    <p:sldId id="974" r:id="rId33"/>
    <p:sldId id="975" r:id="rId34"/>
    <p:sldId id="983" r:id="rId35"/>
    <p:sldId id="981" r:id="rId36"/>
    <p:sldId id="984" r:id="rId37"/>
    <p:sldId id="893" r:id="rId38"/>
    <p:sldId id="901" r:id="rId39"/>
    <p:sldId id="904" r:id="rId40"/>
    <p:sldId id="902" r:id="rId41"/>
    <p:sldId id="903" r:id="rId42"/>
    <p:sldId id="802" r:id="rId43"/>
    <p:sldId id="780" r:id="rId44"/>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Verdana" charset="0"/>
        <a:ea typeface="+mn-ea"/>
        <a:cs typeface="+mn-cs"/>
      </a:defRPr>
    </a:lvl1pPr>
    <a:lvl2pPr marL="457200" algn="l" rtl="0" fontAlgn="base">
      <a:spcBef>
        <a:spcPct val="0"/>
      </a:spcBef>
      <a:spcAft>
        <a:spcPct val="0"/>
      </a:spcAft>
      <a:defRPr sz="4000" kern="1200">
        <a:solidFill>
          <a:schemeClr val="tx1"/>
        </a:solidFill>
        <a:latin typeface="Verdana" charset="0"/>
        <a:ea typeface="+mn-ea"/>
        <a:cs typeface="+mn-cs"/>
      </a:defRPr>
    </a:lvl2pPr>
    <a:lvl3pPr marL="914400" algn="l" rtl="0" fontAlgn="base">
      <a:spcBef>
        <a:spcPct val="0"/>
      </a:spcBef>
      <a:spcAft>
        <a:spcPct val="0"/>
      </a:spcAft>
      <a:defRPr sz="4000" kern="1200">
        <a:solidFill>
          <a:schemeClr val="tx1"/>
        </a:solidFill>
        <a:latin typeface="Verdana" charset="0"/>
        <a:ea typeface="+mn-ea"/>
        <a:cs typeface="+mn-cs"/>
      </a:defRPr>
    </a:lvl3pPr>
    <a:lvl4pPr marL="1371600" algn="l" rtl="0" fontAlgn="base">
      <a:spcBef>
        <a:spcPct val="0"/>
      </a:spcBef>
      <a:spcAft>
        <a:spcPct val="0"/>
      </a:spcAft>
      <a:defRPr sz="4000" kern="1200">
        <a:solidFill>
          <a:schemeClr val="tx1"/>
        </a:solidFill>
        <a:latin typeface="Verdana" charset="0"/>
        <a:ea typeface="+mn-ea"/>
        <a:cs typeface="+mn-cs"/>
      </a:defRPr>
    </a:lvl4pPr>
    <a:lvl5pPr marL="1828800" algn="l" rtl="0" fontAlgn="base">
      <a:spcBef>
        <a:spcPct val="0"/>
      </a:spcBef>
      <a:spcAft>
        <a:spcPct val="0"/>
      </a:spcAft>
      <a:defRPr sz="4000" kern="1200">
        <a:solidFill>
          <a:schemeClr val="tx1"/>
        </a:solidFill>
        <a:latin typeface="Verdana" charset="0"/>
        <a:ea typeface="+mn-ea"/>
        <a:cs typeface="+mn-cs"/>
      </a:defRPr>
    </a:lvl5pPr>
    <a:lvl6pPr marL="2286000" algn="l" defTabSz="457200" rtl="0" eaLnBrk="1" latinLnBrk="0" hangingPunct="1">
      <a:defRPr sz="4000" kern="1200">
        <a:solidFill>
          <a:schemeClr val="tx1"/>
        </a:solidFill>
        <a:latin typeface="Verdana" charset="0"/>
        <a:ea typeface="+mn-ea"/>
        <a:cs typeface="+mn-cs"/>
      </a:defRPr>
    </a:lvl6pPr>
    <a:lvl7pPr marL="2743200" algn="l" defTabSz="457200" rtl="0" eaLnBrk="1" latinLnBrk="0" hangingPunct="1">
      <a:defRPr sz="4000" kern="1200">
        <a:solidFill>
          <a:schemeClr val="tx1"/>
        </a:solidFill>
        <a:latin typeface="Verdana" charset="0"/>
        <a:ea typeface="+mn-ea"/>
        <a:cs typeface="+mn-cs"/>
      </a:defRPr>
    </a:lvl7pPr>
    <a:lvl8pPr marL="3200400" algn="l" defTabSz="457200" rtl="0" eaLnBrk="1" latinLnBrk="0" hangingPunct="1">
      <a:defRPr sz="4000" kern="1200">
        <a:solidFill>
          <a:schemeClr val="tx1"/>
        </a:solidFill>
        <a:latin typeface="Verdana" charset="0"/>
        <a:ea typeface="+mn-ea"/>
        <a:cs typeface="+mn-cs"/>
      </a:defRPr>
    </a:lvl8pPr>
    <a:lvl9pPr marL="3657600" algn="l" defTabSz="457200" rtl="0" eaLnBrk="1" latinLnBrk="0" hangingPunct="1">
      <a:defRPr sz="4000" kern="1200">
        <a:solidFill>
          <a:schemeClr val="tx1"/>
        </a:solidFill>
        <a:latin typeface="Verdana"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David Parsons" initials="" lastIdx="4"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99FF"/>
    <a:srgbClr val="9999FF"/>
    <a:srgbClr val="3333FF"/>
    <a:srgbClr val="740205"/>
    <a:srgbClr val="C1070B"/>
    <a:srgbClr val="FF1212"/>
    <a:srgbClr val="FF1916"/>
    <a:srgbClr val="010001"/>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p:restoredLeft sz="34606" autoAdjust="0"/>
    <p:restoredTop sz="86477" autoAdjust="0"/>
  </p:normalViewPr>
  <p:slideViewPr>
    <p:cSldViewPr>
      <p:cViewPr varScale="1">
        <p:scale>
          <a:sx n="99" d="100"/>
          <a:sy n="99" d="100"/>
        </p:scale>
        <p:origin x="-1912" y="-104"/>
      </p:cViewPr>
      <p:guideLst>
        <p:guide orient="horz" pos="2160"/>
        <p:guide pos="2880"/>
      </p:guideLst>
    </p:cSldViewPr>
  </p:slideViewPr>
  <p:outlineViewPr>
    <p:cViewPr>
      <p:scale>
        <a:sx n="33" d="100"/>
        <a:sy n="33" d="100"/>
      </p:scale>
      <p:origin x="344" y="5388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parsons%20laptop:Users:dparsons:Documents:Bore%20Height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scatterChart>
        <c:scatterStyle val="smoothMarker"/>
        <c:ser>
          <c:idx val="0"/>
          <c:order val="0"/>
          <c:trendline>
            <c:spPr>
              <a:ln w="34925">
                <a:prstDash val="dash"/>
              </a:ln>
            </c:spPr>
            <c:trendlineType val="linear"/>
          </c:trendline>
          <c:xVal>
            <c:numRef>
              <c:f>Sheet1!$G$3:$G$80</c:f>
              <c:numCache>
                <c:formatCode>General</c:formatCode>
                <c:ptCount val="78"/>
                <c:pt idx="0">
                  <c:v>0.0</c:v>
                </c:pt>
                <c:pt idx="1">
                  <c:v>30.0</c:v>
                </c:pt>
                <c:pt idx="3">
                  <c:v>0.0</c:v>
                </c:pt>
                <c:pt idx="4">
                  <c:v>30.0</c:v>
                </c:pt>
                <c:pt idx="6">
                  <c:v>0.0</c:v>
                </c:pt>
                <c:pt idx="7">
                  <c:v>30.0</c:v>
                </c:pt>
                <c:pt idx="9">
                  <c:v>0.0</c:v>
                </c:pt>
                <c:pt idx="10">
                  <c:v>25.0</c:v>
                </c:pt>
                <c:pt idx="12">
                  <c:v>0.0</c:v>
                </c:pt>
                <c:pt idx="13">
                  <c:v>30.0</c:v>
                </c:pt>
                <c:pt idx="15">
                  <c:v>0.0</c:v>
                </c:pt>
                <c:pt idx="16">
                  <c:v>60.0</c:v>
                </c:pt>
                <c:pt idx="18">
                  <c:v>0.0</c:v>
                </c:pt>
                <c:pt idx="19">
                  <c:v>55.0</c:v>
                </c:pt>
                <c:pt idx="21">
                  <c:v>0.0</c:v>
                </c:pt>
                <c:pt idx="22">
                  <c:v>60.0</c:v>
                </c:pt>
                <c:pt idx="24">
                  <c:v>0.0</c:v>
                </c:pt>
                <c:pt idx="25">
                  <c:v>45.0</c:v>
                </c:pt>
                <c:pt idx="27">
                  <c:v>0.0</c:v>
                </c:pt>
                <c:pt idx="28">
                  <c:v>105.0</c:v>
                </c:pt>
                <c:pt idx="30">
                  <c:v>0.0</c:v>
                </c:pt>
                <c:pt idx="31">
                  <c:v>30.0</c:v>
                </c:pt>
                <c:pt idx="33">
                  <c:v>0.0</c:v>
                </c:pt>
                <c:pt idx="34">
                  <c:v>10.0</c:v>
                </c:pt>
                <c:pt idx="36">
                  <c:v>0.0</c:v>
                </c:pt>
                <c:pt idx="37">
                  <c:v>20.0</c:v>
                </c:pt>
                <c:pt idx="39">
                  <c:v>0.0</c:v>
                </c:pt>
                <c:pt idx="40">
                  <c:v>45.0</c:v>
                </c:pt>
                <c:pt idx="42">
                  <c:v>0.0</c:v>
                </c:pt>
                <c:pt idx="43">
                  <c:v>40.0</c:v>
                </c:pt>
                <c:pt idx="45">
                  <c:v>0.0</c:v>
                </c:pt>
                <c:pt idx="46">
                  <c:v>35.0</c:v>
                </c:pt>
                <c:pt idx="48">
                  <c:v>0.0</c:v>
                </c:pt>
                <c:pt idx="49">
                  <c:v>30.0</c:v>
                </c:pt>
                <c:pt idx="51">
                  <c:v>0.0</c:v>
                </c:pt>
                <c:pt idx="52">
                  <c:v>30.0</c:v>
                </c:pt>
                <c:pt idx="54">
                  <c:v>0.0</c:v>
                </c:pt>
                <c:pt idx="55">
                  <c:v>50.0</c:v>
                </c:pt>
                <c:pt idx="57">
                  <c:v>0.0</c:v>
                </c:pt>
                <c:pt idx="58">
                  <c:v>50.0</c:v>
                </c:pt>
                <c:pt idx="60">
                  <c:v>0.0</c:v>
                </c:pt>
                <c:pt idx="61">
                  <c:v>95.0</c:v>
                </c:pt>
                <c:pt idx="63">
                  <c:v>0.0</c:v>
                </c:pt>
                <c:pt idx="64">
                  <c:v>60.0</c:v>
                </c:pt>
                <c:pt idx="66">
                  <c:v>0.0</c:v>
                </c:pt>
                <c:pt idx="67">
                  <c:v>65.0</c:v>
                </c:pt>
              </c:numCache>
            </c:numRef>
          </c:xVal>
          <c:yVal>
            <c:numRef>
              <c:f>Sheet1!$H$3:$H$80</c:f>
              <c:numCache>
                <c:formatCode>General</c:formatCode>
                <c:ptCount val="78"/>
                <c:pt idx="0">
                  <c:v>1.4</c:v>
                </c:pt>
                <c:pt idx="1">
                  <c:v>2.5</c:v>
                </c:pt>
                <c:pt idx="3">
                  <c:v>1.7</c:v>
                </c:pt>
                <c:pt idx="4">
                  <c:v>3.4</c:v>
                </c:pt>
                <c:pt idx="6">
                  <c:v>0.7</c:v>
                </c:pt>
                <c:pt idx="7">
                  <c:v>1.6</c:v>
                </c:pt>
                <c:pt idx="9">
                  <c:v>1.7</c:v>
                </c:pt>
                <c:pt idx="10">
                  <c:v>2.8</c:v>
                </c:pt>
                <c:pt idx="12">
                  <c:v>0.2</c:v>
                </c:pt>
                <c:pt idx="13">
                  <c:v>0.6</c:v>
                </c:pt>
                <c:pt idx="15">
                  <c:v>1.3</c:v>
                </c:pt>
                <c:pt idx="16">
                  <c:v>2.6</c:v>
                </c:pt>
                <c:pt idx="18">
                  <c:v>0.7</c:v>
                </c:pt>
                <c:pt idx="19">
                  <c:v>1.5</c:v>
                </c:pt>
                <c:pt idx="21">
                  <c:v>0.5</c:v>
                </c:pt>
                <c:pt idx="22">
                  <c:v>1.2</c:v>
                </c:pt>
                <c:pt idx="24">
                  <c:v>0.5</c:v>
                </c:pt>
                <c:pt idx="25">
                  <c:v>1.3</c:v>
                </c:pt>
                <c:pt idx="27">
                  <c:v>1.0</c:v>
                </c:pt>
                <c:pt idx="28">
                  <c:v>2.4</c:v>
                </c:pt>
                <c:pt idx="30">
                  <c:v>1.0</c:v>
                </c:pt>
                <c:pt idx="31">
                  <c:v>1.7</c:v>
                </c:pt>
                <c:pt idx="33">
                  <c:v>2.0</c:v>
                </c:pt>
                <c:pt idx="34">
                  <c:v>2.5</c:v>
                </c:pt>
                <c:pt idx="36">
                  <c:v>0.1</c:v>
                </c:pt>
                <c:pt idx="37">
                  <c:v>0.7</c:v>
                </c:pt>
                <c:pt idx="39">
                  <c:v>0.5</c:v>
                </c:pt>
                <c:pt idx="40">
                  <c:v>1.1</c:v>
                </c:pt>
                <c:pt idx="42">
                  <c:v>1.1</c:v>
                </c:pt>
                <c:pt idx="43">
                  <c:v>1.7</c:v>
                </c:pt>
                <c:pt idx="45">
                  <c:v>2.1</c:v>
                </c:pt>
                <c:pt idx="46">
                  <c:v>2.8</c:v>
                </c:pt>
                <c:pt idx="48">
                  <c:v>2.4</c:v>
                </c:pt>
                <c:pt idx="49">
                  <c:v>3.4</c:v>
                </c:pt>
                <c:pt idx="51">
                  <c:v>2.6</c:v>
                </c:pt>
                <c:pt idx="52">
                  <c:v>3.8</c:v>
                </c:pt>
                <c:pt idx="54">
                  <c:v>1.4</c:v>
                </c:pt>
                <c:pt idx="55">
                  <c:v>2.1</c:v>
                </c:pt>
                <c:pt idx="57">
                  <c:v>1.5</c:v>
                </c:pt>
                <c:pt idx="58">
                  <c:v>2.1</c:v>
                </c:pt>
                <c:pt idx="60">
                  <c:v>2.6</c:v>
                </c:pt>
                <c:pt idx="61">
                  <c:v>3.6</c:v>
                </c:pt>
                <c:pt idx="63">
                  <c:v>3.5</c:v>
                </c:pt>
                <c:pt idx="64">
                  <c:v>4.0</c:v>
                </c:pt>
                <c:pt idx="66">
                  <c:v>1.7</c:v>
                </c:pt>
                <c:pt idx="67">
                  <c:v>3.4</c:v>
                </c:pt>
              </c:numCache>
            </c:numRef>
          </c:yVal>
          <c:smooth val="1"/>
        </c:ser>
        <c:axId val="430173704"/>
        <c:axId val="430237432"/>
      </c:scatterChart>
      <c:valAx>
        <c:axId val="430173704"/>
        <c:scaling>
          <c:orientation val="minMax"/>
        </c:scaling>
        <c:axPos val="b"/>
        <c:title>
          <c:tx>
            <c:rich>
              <a:bodyPr/>
              <a:lstStyle/>
              <a:p>
                <a:pPr>
                  <a:defRPr/>
                </a:pPr>
                <a:r>
                  <a:rPr lang="en-US" sz="1800" dirty="0"/>
                  <a:t>Time  (min)</a:t>
                </a:r>
              </a:p>
            </c:rich>
          </c:tx>
        </c:title>
        <c:numFmt formatCode="General" sourceLinked="1"/>
        <c:tickLblPos val="nextTo"/>
        <c:crossAx val="430237432"/>
        <c:crosses val="autoZero"/>
        <c:crossBetween val="midCat"/>
      </c:valAx>
      <c:valAx>
        <c:axId val="430237432"/>
        <c:scaling>
          <c:orientation val="minMax"/>
        </c:scaling>
        <c:axPos val="l"/>
        <c:majorGridlines/>
        <c:title>
          <c:tx>
            <c:rich>
              <a:bodyPr rot="0"/>
              <a:lstStyle/>
              <a:p>
                <a:pPr>
                  <a:defRPr/>
                </a:pPr>
                <a:r>
                  <a:rPr lang="en-US" sz="1800" dirty="0"/>
                  <a:t>Initial Height of the Scattering</a:t>
                </a:r>
                <a:r>
                  <a:rPr lang="en-US" sz="1800" baseline="0" dirty="0"/>
                  <a:t> Layer </a:t>
                </a:r>
                <a:r>
                  <a:rPr lang="en-US" sz="1800" dirty="0"/>
                  <a:t> (km</a:t>
                </a:r>
                <a:r>
                  <a:rPr lang="en-US" dirty="0"/>
                  <a:t>)</a:t>
                </a:r>
              </a:p>
            </c:rich>
          </c:tx>
        </c:title>
        <c:numFmt formatCode="General" sourceLinked="1"/>
        <c:tickLblPos val="nextTo"/>
        <c:crossAx val="430173704"/>
        <c:crosses val="autoZero"/>
        <c:crossBetween val="midCat"/>
      </c:valAx>
      <c:spPr>
        <a:ln>
          <a:solidFill>
            <a:schemeClr val="tx1"/>
          </a:solidFill>
        </a:ln>
      </c:spPr>
    </c:plotArea>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EB001B-5794-C949-81C0-46E6DAD1D01A}"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888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A1E1DB-A1F3-9B45-8CB0-02D173C17843}"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6586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D3D4C3C-5A13-AA48-BF26-3277F0F5325D}" type="slidenum">
              <a:rPr lang="en-US">
                <a:solidFill>
                  <a:prstClr val="black"/>
                </a:solidFill>
              </a:rPr>
              <a:pPr/>
              <a:t>1</a:t>
            </a:fld>
            <a:endParaRPr 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D3D4C3C-5A13-AA48-BF26-3277F0F5325D}" type="slidenum">
              <a:rPr lang="en-US"/>
              <a:pPr/>
              <a:t>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A1E1DB-A1F3-9B45-8CB0-02D173C17843}"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3ABE0E9-B444-484C-84FE-B050D9627739}" type="slidenum">
              <a:rPr lang="en-US">
                <a:solidFill>
                  <a:prstClr val="black"/>
                </a:solidFill>
              </a:rPr>
              <a:pPr/>
              <a:t>18</a:t>
            </a:fld>
            <a:endParaRPr lang="en-US">
              <a:solidFill>
                <a:prstClr val="black"/>
              </a:solidFill>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Bore in MAPR reflectivity, vertical motion and winds. The displacement of the layers at the leading edge of the bore is easily seen in the signal to noise ratio (clear air reflectivity).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A1E1DB-A1F3-9B45-8CB0-02D173C17843}" type="slidenum">
              <a:rPr lang="en-US" smtClean="0"/>
              <a:pPr>
                <a:defRPr/>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A1E1DB-A1F3-9B45-8CB0-02D173C17843}"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35E62-FF50-D544-9337-01B8F767D0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C2600-2DBE-7C45-BF8D-F07EEAA1F3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6C89C-14E4-534C-B32A-4F028BFB8D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AE0C80-9CF8-B34A-AC83-87C7A2737BA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35D79-F9FE-F247-9C17-0DB987ABF28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A15F1-375F-5344-9229-96F322C155D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A15F1-375F-5344-9229-96F322C155D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6432C5-8BD0-E24D-BD30-09A902501AA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235E62-FF50-D544-9337-01B8F767D08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vl1pPr>
          </a:lstStyle>
          <a:p>
            <a:pPr>
              <a:defRPr/>
            </a:pPr>
            <a:fld id="{9D7E70FB-AD79-AA44-9C50-19B9A71686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BA15F1-375F-5344-9229-96F322C155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F2CBD-1D53-FB44-9079-33C9D001E9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14060-388B-5E42-912F-BCC222740F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57A285-D427-874F-826E-A14A50FB38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6432C5-8BD0-E24D-BD30-09A902501A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D06095-E2DC-5742-8CEA-0DAF35199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E011D-8673-E34A-9CCA-41657E4627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43DBF-6C9D-CC46-A7E3-CFFFCF06EA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6.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09A7A7-753E-A944-A0F1-3F8E3D37B39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defRPr>
            </a:lvl1pPr>
          </a:lstStyle>
          <a:p>
            <a:pPr>
              <a:defRPr/>
            </a:pPr>
            <a:fld id="{C8698DB5-9462-4548-BF38-75EE43F6A83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5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09A7A7-753E-A944-A0F1-3F8E3D37B392}"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3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09A7A7-753E-A944-A0F1-3F8E3D37B392}"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362" r:id="rId1"/>
    <p:sldLayoutId id="2147484365"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09A7A7-753E-A944-A0F1-3F8E3D37B392}"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36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62000" y="762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0C"/>
                </a:solidFill>
                <a:latin typeface="Times" charset="0"/>
              </a:defRPr>
            </a:lvl1pPr>
          </a:lstStyle>
          <a:p>
            <a:pPr>
              <a:defRPr/>
            </a:pPr>
            <a:fld id="{123833B5-D9CD-AA41-B672-C02403C7345A}" type="slidenum">
              <a:rPr lang="en-US"/>
              <a:pPr>
                <a:defRPr/>
              </a:pPr>
              <a:t>‹#›</a:t>
            </a:fld>
            <a:endParaRPr lang="en-US"/>
          </a:p>
        </p:txBody>
      </p:sp>
      <p:sp>
        <p:nvSpPr>
          <p:cNvPr id="1031" name="Rectangle 7"/>
          <p:cNvSpPr>
            <a:spLocks noChangeArrowheads="1"/>
          </p:cNvSpPr>
          <p:nvPr/>
        </p:nvSpPr>
        <p:spPr bwMode="auto">
          <a:xfrm>
            <a:off x="0" y="838200"/>
            <a:ext cx="9144000" cy="76200"/>
          </a:xfrm>
          <a:prstGeom prst="rect">
            <a:avLst/>
          </a:prstGeom>
          <a:solidFill>
            <a:srgbClr val="FFF305"/>
          </a:solidFill>
          <a:ln w="38100" cmpd="dbl">
            <a:solidFill>
              <a:srgbClr val="0000FF"/>
            </a:solidFill>
            <a:miter lim="800000"/>
            <a:headEnd/>
            <a:tailEnd/>
          </a:ln>
          <a:effectLst/>
        </p:spPr>
        <p:txBody>
          <a:bodyPr wrap="none" anchor="ctr">
            <a:prstTxWarp prst="textNoShape">
              <a:avLst/>
            </a:prstTxWarp>
          </a:bodyPr>
          <a:lstStyle/>
          <a:p>
            <a:pPr eaLnBrk="0" hangingPunct="0">
              <a:defRPr/>
            </a:pPr>
            <a:endParaRPr lang="en-US" sz="2400">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4367" r:id="rId1"/>
  </p:sldLayoutIdLst>
  <p:txStyles>
    <p:titleStyle>
      <a:lvl1pPr algn="ctr" rtl="0" eaLnBrk="0" fontAlgn="base" hangingPunct="0">
        <a:spcBef>
          <a:spcPct val="0"/>
        </a:spcBef>
        <a:spcAft>
          <a:spcPct val="0"/>
        </a:spcAft>
        <a:defRPr sz="3200" b="1">
          <a:solidFill>
            <a:srgbClr val="D6FFCF"/>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D6FFCF"/>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D6FFCF"/>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D6FFCF"/>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D6FFCF"/>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D6FFCF"/>
          </a:solidFill>
          <a:latin typeface="Arial" charset="0"/>
        </a:defRPr>
      </a:lvl6pPr>
      <a:lvl7pPr marL="914400" algn="ctr" rtl="0" fontAlgn="base">
        <a:spcBef>
          <a:spcPct val="0"/>
        </a:spcBef>
        <a:spcAft>
          <a:spcPct val="0"/>
        </a:spcAft>
        <a:defRPr sz="3200" b="1">
          <a:solidFill>
            <a:srgbClr val="D6FFCF"/>
          </a:solidFill>
          <a:latin typeface="Arial" charset="0"/>
        </a:defRPr>
      </a:lvl7pPr>
      <a:lvl8pPr marL="1371600" algn="ctr" rtl="0" fontAlgn="base">
        <a:spcBef>
          <a:spcPct val="0"/>
        </a:spcBef>
        <a:spcAft>
          <a:spcPct val="0"/>
        </a:spcAft>
        <a:defRPr sz="3200" b="1">
          <a:solidFill>
            <a:srgbClr val="D6FFCF"/>
          </a:solidFill>
          <a:latin typeface="Arial" charset="0"/>
        </a:defRPr>
      </a:lvl8pPr>
      <a:lvl9pPr marL="1828800" algn="ctr" rtl="0" fontAlgn="base">
        <a:spcBef>
          <a:spcPct val="0"/>
        </a:spcBef>
        <a:spcAft>
          <a:spcPct val="0"/>
        </a:spcAft>
        <a:defRPr sz="3200" b="1">
          <a:solidFill>
            <a:srgbClr val="D6FFCF"/>
          </a:solidFill>
          <a:latin typeface="Arial" charset="0"/>
        </a:defRPr>
      </a:lvl9pPr>
    </p:titleStyle>
    <p:bodyStyle>
      <a:lvl1pPr marL="342900" indent="-342900" algn="l" rtl="0" eaLnBrk="0" fontAlgn="base" hangingPunct="0">
        <a:spcBef>
          <a:spcPct val="20000"/>
        </a:spcBef>
        <a:spcAft>
          <a:spcPct val="0"/>
        </a:spcAft>
        <a:buSzPct val="50000"/>
        <a:buFont typeface="Wingdings" charset="2"/>
        <a:buChar char="u"/>
        <a:defRPr sz="2400" b="1">
          <a:solidFill>
            <a:srgbClr val="FFFF0C"/>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65000"/>
        <a:buFont typeface="Wingdings" charset="2"/>
        <a:buChar char="Ø"/>
        <a:defRPr sz="2000" b="1">
          <a:solidFill>
            <a:srgbClr val="D6FFCF"/>
          </a:solidFill>
          <a:latin typeface="+mn-lt"/>
          <a:ea typeface="ＭＳ Ｐゴシック" charset="-128"/>
        </a:defRPr>
      </a:lvl2pPr>
      <a:lvl3pPr marL="1143000" indent="-228600" algn="l" rtl="0" eaLnBrk="0" fontAlgn="base" hangingPunct="0">
        <a:spcBef>
          <a:spcPct val="20000"/>
        </a:spcBef>
        <a:spcAft>
          <a:spcPct val="0"/>
        </a:spcAft>
        <a:buSzPct val="75000"/>
        <a:buFont typeface="Times" charset="0"/>
        <a:buChar char="°"/>
        <a:defRPr b="1">
          <a:solidFill>
            <a:srgbClr val="FFFF0C"/>
          </a:solidFill>
          <a:latin typeface="+mn-lt"/>
          <a:ea typeface="ＭＳ Ｐゴシック" charset="-128"/>
        </a:defRPr>
      </a:lvl3pPr>
      <a:lvl4pPr marL="1600200" indent="-228600" algn="l" rtl="0" eaLnBrk="0" fontAlgn="base" hangingPunct="0">
        <a:spcBef>
          <a:spcPct val="20000"/>
        </a:spcBef>
        <a:spcAft>
          <a:spcPct val="0"/>
        </a:spcAft>
        <a:buChar char="o"/>
        <a:defRPr sz="1600" b="1">
          <a:solidFill>
            <a:srgbClr val="FFFF0C"/>
          </a:solidFill>
          <a:latin typeface="+mn-lt"/>
          <a:ea typeface="ＭＳ Ｐゴシック" charset="-128"/>
        </a:defRPr>
      </a:lvl4pPr>
      <a:lvl5pPr marL="2057400" indent="-228600" algn="l" rtl="0" eaLnBrk="0" fontAlgn="base" hangingPunct="0">
        <a:spcBef>
          <a:spcPct val="20000"/>
        </a:spcBef>
        <a:spcAft>
          <a:spcPct val="0"/>
        </a:spcAft>
        <a:defRPr sz="2000" b="1">
          <a:solidFill>
            <a:srgbClr val="FFFF0C"/>
          </a:solidFill>
          <a:latin typeface="+mn-lt"/>
          <a:ea typeface="ＭＳ Ｐゴシック" charset="-128"/>
        </a:defRPr>
      </a:lvl5pPr>
      <a:lvl6pPr marL="2514600" indent="-228600" algn="l" rtl="0" fontAlgn="base">
        <a:spcBef>
          <a:spcPct val="20000"/>
        </a:spcBef>
        <a:spcAft>
          <a:spcPct val="0"/>
        </a:spcAft>
        <a:defRPr sz="2000" b="1">
          <a:solidFill>
            <a:srgbClr val="FFFF0C"/>
          </a:solidFill>
          <a:latin typeface="+mn-lt"/>
          <a:ea typeface="ＭＳ Ｐゴシック" charset="-128"/>
        </a:defRPr>
      </a:lvl6pPr>
      <a:lvl7pPr marL="2971800" indent="-228600" algn="l" rtl="0" fontAlgn="base">
        <a:spcBef>
          <a:spcPct val="20000"/>
        </a:spcBef>
        <a:spcAft>
          <a:spcPct val="0"/>
        </a:spcAft>
        <a:defRPr sz="2000" b="1">
          <a:solidFill>
            <a:srgbClr val="FFFF0C"/>
          </a:solidFill>
          <a:latin typeface="+mn-lt"/>
          <a:ea typeface="ＭＳ Ｐゴシック" charset="-128"/>
        </a:defRPr>
      </a:lvl7pPr>
      <a:lvl8pPr marL="3429000" indent="-228600" algn="l" rtl="0" fontAlgn="base">
        <a:spcBef>
          <a:spcPct val="20000"/>
        </a:spcBef>
        <a:spcAft>
          <a:spcPct val="0"/>
        </a:spcAft>
        <a:defRPr sz="2000" b="1">
          <a:solidFill>
            <a:srgbClr val="FFFF0C"/>
          </a:solidFill>
          <a:latin typeface="+mn-lt"/>
          <a:ea typeface="ＭＳ Ｐゴシック" charset="-128"/>
        </a:defRPr>
      </a:lvl8pPr>
      <a:lvl9pPr marL="3886200" indent="-228600" algn="l" rtl="0" fontAlgn="base">
        <a:spcBef>
          <a:spcPct val="20000"/>
        </a:spcBef>
        <a:spcAft>
          <a:spcPct val="0"/>
        </a:spcAft>
        <a:defRPr sz="2000" b="1">
          <a:solidFill>
            <a:srgbClr val="FFFF0C"/>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df"/><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df"/><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40205"/>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066800"/>
            <a:ext cx="9144000" cy="1143000"/>
          </a:xfrm>
        </p:spPr>
        <p:txBody>
          <a:bodyPr/>
          <a:lstStyle/>
          <a:p>
            <a:pPr eaLnBrk="1" hangingPunct="1"/>
            <a:r>
              <a:rPr lang="en-US" sz="4000" b="1" i="1" dirty="0" smtClean="0">
                <a:solidFill>
                  <a:srgbClr val="FFFFFF"/>
                </a:solidFill>
                <a:latin typeface="Helvetica" charset="0"/>
              </a:rPr>
              <a:t>Why Does the Rain Fall on the Great Plains…….</a:t>
            </a:r>
            <a:r>
              <a:rPr lang="en-US" b="1" i="1" dirty="0" smtClean="0">
                <a:solidFill>
                  <a:srgbClr val="FFFFFF"/>
                </a:solidFill>
                <a:latin typeface="Helvetica" charset="0"/>
              </a:rPr>
              <a:t/>
            </a:r>
            <a:br>
              <a:rPr lang="en-US" b="1" i="1" dirty="0" smtClean="0">
                <a:solidFill>
                  <a:srgbClr val="FFFFFF"/>
                </a:solidFill>
                <a:latin typeface="Helvetica" charset="0"/>
              </a:rPr>
            </a:br>
            <a:endParaRPr lang="en-US" b="1" i="1" dirty="0" smtClean="0">
              <a:solidFill>
                <a:srgbClr val="FFFFFF"/>
              </a:solidFill>
              <a:latin typeface="Helvetica" charset="0"/>
            </a:endParaRPr>
          </a:p>
        </p:txBody>
      </p:sp>
      <p:sp>
        <p:nvSpPr>
          <p:cNvPr id="53251" name="Rectangle 3"/>
          <p:cNvSpPr>
            <a:spLocks noGrp="1" noChangeArrowheads="1"/>
          </p:cNvSpPr>
          <p:nvPr>
            <p:ph type="subTitle" idx="1"/>
          </p:nvPr>
        </p:nvSpPr>
        <p:spPr>
          <a:xfrm>
            <a:off x="1066800" y="2895600"/>
            <a:ext cx="7391400" cy="914400"/>
          </a:xfrm>
        </p:spPr>
        <p:txBody>
          <a:bodyPr/>
          <a:lstStyle/>
          <a:p>
            <a:pPr eaLnBrk="1" hangingPunct="1">
              <a:lnSpc>
                <a:spcPct val="90000"/>
              </a:lnSpc>
            </a:pPr>
            <a:r>
              <a:rPr lang="en-US" sz="2800" i="1" dirty="0">
                <a:latin typeface="Helvetica" charset="0"/>
              </a:rPr>
              <a:t>David</a:t>
            </a:r>
            <a:r>
              <a:rPr lang="en-US" sz="2800" i="1" dirty="0" smtClean="0">
                <a:latin typeface="Helvetica" charset="0"/>
              </a:rPr>
              <a:t> Parsons, Kevin </a:t>
            </a:r>
            <a:r>
              <a:rPr lang="en-US" sz="2800" i="1" dirty="0" err="1" smtClean="0">
                <a:latin typeface="Helvetica" charset="0"/>
              </a:rPr>
              <a:t>Haghi</a:t>
            </a:r>
            <a:r>
              <a:rPr lang="en-US" sz="2800" i="1" dirty="0" smtClean="0">
                <a:latin typeface="Helvetica" charset="0"/>
              </a:rPr>
              <a:t>, and Ben Blake </a:t>
            </a:r>
          </a:p>
          <a:p>
            <a:pPr eaLnBrk="1" hangingPunct="1">
              <a:lnSpc>
                <a:spcPct val="90000"/>
              </a:lnSpc>
            </a:pPr>
            <a:r>
              <a:rPr lang="en-US" sz="2800" i="1" dirty="0" smtClean="0">
                <a:latin typeface="Helvetica" charset="0"/>
              </a:rPr>
              <a:t>School </a:t>
            </a:r>
            <a:r>
              <a:rPr lang="en-US" sz="2800" i="1" dirty="0">
                <a:latin typeface="Helvetica" charset="0"/>
              </a:rPr>
              <a:t>of Meteorology</a:t>
            </a:r>
            <a:endParaRPr lang="en-US" sz="2800" i="1" dirty="0" smtClean="0">
              <a:latin typeface="Helvetica" charset="0"/>
            </a:endParaRPr>
          </a:p>
          <a:p>
            <a:pPr eaLnBrk="1" hangingPunct="1">
              <a:lnSpc>
                <a:spcPct val="90000"/>
              </a:lnSpc>
            </a:pPr>
            <a:endParaRPr lang="en-US" sz="1800" i="1" dirty="0" smtClean="0">
              <a:latin typeface="Helvetica" charset="0"/>
            </a:endParaRPr>
          </a:p>
          <a:p>
            <a:pPr eaLnBrk="1" hangingPunct="1">
              <a:lnSpc>
                <a:spcPct val="90000"/>
              </a:lnSpc>
            </a:pPr>
            <a:endParaRPr lang="en-US" sz="1800" i="1" dirty="0">
              <a:solidFill>
                <a:srgbClr val="000066"/>
              </a:solidFill>
              <a:latin typeface="Helvetica" charset="0"/>
            </a:endParaRPr>
          </a:p>
        </p:txBody>
      </p:sp>
      <p:pic>
        <p:nvPicPr>
          <p:cNvPr id="6" name="Picture 28" descr="http://som.ou.edu/content/images/css/SoMLogo.png"/>
          <p:cNvPicPr>
            <a:picLocks noChangeAspect="1" noChangeArrowheads="1"/>
          </p:cNvPicPr>
          <p:nvPr/>
        </p:nvPicPr>
        <p:blipFill>
          <a:blip r:embed="rId3"/>
          <a:srcRect/>
          <a:stretch>
            <a:fillRect/>
          </a:stretch>
        </p:blipFill>
        <p:spPr bwMode="auto">
          <a:xfrm>
            <a:off x="7329488" y="5043488"/>
            <a:ext cx="1814512" cy="1814512"/>
          </a:xfrm>
          <a:prstGeom prst="rect">
            <a:avLst/>
          </a:prstGeom>
          <a:solidFill>
            <a:schemeClr val="tx1">
              <a:lumMod val="95000"/>
            </a:schemeClr>
          </a:solidFill>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838200" y="6400800"/>
            <a:ext cx="7315200" cy="369888"/>
          </a:xfrm>
          <a:prstGeom prst="rect">
            <a:avLst/>
          </a:prstGeom>
          <a:noFill/>
          <a:ln w="9525">
            <a:noFill/>
            <a:miter lim="800000"/>
            <a:headEnd/>
            <a:tailEnd/>
          </a:ln>
        </p:spPr>
        <p:txBody>
          <a:bodyPr>
            <a:prstTxWarp prst="textNoShape">
              <a:avLst/>
            </a:prstTxWarp>
            <a:spAutoFit/>
          </a:bodyPr>
          <a:lstStyle/>
          <a:p>
            <a:pPr algn="ctr" hangingPunct="0"/>
            <a:r>
              <a:rPr lang="en-US" sz="1800" dirty="0" smtClean="0">
                <a:solidFill>
                  <a:srgbClr val="FFFFFF"/>
                </a:solidFill>
                <a:latin typeface="Palatino" charset="0"/>
                <a:ea typeface="Helvetica" charset="0"/>
                <a:sym typeface="Palatino" charset="0"/>
              </a:rPr>
              <a:t>Adapted from </a:t>
            </a:r>
            <a:r>
              <a:rPr lang="en-US" sz="1800" dirty="0" err="1" smtClean="0">
                <a:solidFill>
                  <a:srgbClr val="FFFFFF"/>
                </a:solidFill>
                <a:latin typeface="Palatino" charset="0"/>
                <a:ea typeface="Helvetica" charset="0"/>
                <a:sym typeface="Palatino" charset="0"/>
              </a:rPr>
              <a:t>Rottman</a:t>
            </a:r>
            <a:r>
              <a:rPr lang="en-US" sz="1800" dirty="0" smtClean="0">
                <a:solidFill>
                  <a:srgbClr val="FFFFFF"/>
                </a:solidFill>
                <a:latin typeface="Palatino" charset="0"/>
                <a:ea typeface="Helvetica" charset="0"/>
                <a:sym typeface="Palatino" charset="0"/>
              </a:rPr>
              <a:t> and Simpson, 1989</a:t>
            </a:r>
            <a:endParaRPr lang="en-US" sz="1800" dirty="0">
              <a:solidFill>
                <a:srgbClr val="FFFFFF"/>
              </a:solidFill>
              <a:latin typeface="Palatino" charset="0"/>
              <a:ea typeface="Helvetica" charset="0"/>
              <a:sym typeface="Palatino" charset="0"/>
            </a:endParaRPr>
          </a:p>
        </p:txBody>
      </p:sp>
      <p:pic>
        <p:nvPicPr>
          <p:cNvPr id="62467" name="Picture 5" descr="Screen Shot 2015-02-17 at 11.06.16 AM.png"/>
          <p:cNvPicPr>
            <a:picLocks noChangeAspect="1"/>
          </p:cNvPicPr>
          <p:nvPr/>
        </p:nvPicPr>
        <p:blipFill>
          <a:blip r:embed="rId2"/>
          <a:srcRect/>
          <a:stretch>
            <a:fillRect/>
          </a:stretch>
        </p:blipFill>
        <p:spPr bwMode="auto">
          <a:xfrm>
            <a:off x="0" y="1143000"/>
            <a:ext cx="9144000" cy="5275263"/>
          </a:xfrm>
          <a:prstGeom prst="rect">
            <a:avLst/>
          </a:prstGeom>
          <a:noFill/>
          <a:ln w="9525">
            <a:noFill/>
            <a:miter lim="800000"/>
            <a:headEnd/>
            <a:tailEnd/>
          </a:ln>
        </p:spPr>
      </p:pic>
      <p:sp>
        <p:nvSpPr>
          <p:cNvPr id="4" name="TextBox 3"/>
          <p:cNvSpPr txBox="1"/>
          <p:nvPr/>
        </p:nvSpPr>
        <p:spPr>
          <a:xfrm>
            <a:off x="304800" y="76200"/>
            <a:ext cx="8460169" cy="954107"/>
          </a:xfrm>
          <a:prstGeom prst="rect">
            <a:avLst/>
          </a:prstGeom>
          <a:solidFill>
            <a:schemeClr val="accent3"/>
          </a:solidFill>
          <a:ln w="38100">
            <a:solidFill>
              <a:schemeClr val="accent5">
                <a:lumMod val="10000"/>
              </a:schemeClr>
            </a:solidFill>
          </a:ln>
        </p:spPr>
        <p:txBody>
          <a:bodyPr wrap="none" rtlCol="0">
            <a:spAutoFit/>
          </a:bodyPr>
          <a:lstStyle/>
          <a:p>
            <a:r>
              <a:rPr lang="en-US" sz="2800" dirty="0" smtClean="0">
                <a:solidFill>
                  <a:schemeClr val="bg2"/>
                </a:solidFill>
              </a:rPr>
              <a:t>Flow Regimes can be predicted based on a </a:t>
            </a:r>
          </a:p>
          <a:p>
            <a:r>
              <a:rPr lang="en-US" sz="2800" dirty="0" smtClean="0">
                <a:solidFill>
                  <a:schemeClr val="bg2"/>
                </a:solidFill>
              </a:rPr>
              <a:t>Froude number and a non-dimensional height</a:t>
            </a:r>
            <a:endParaRPr lang="en-US" sz="2800"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457200" y="152400"/>
            <a:ext cx="8305800" cy="6553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457200" y="152400"/>
            <a:ext cx="8305800" cy="6553200"/>
          </a:xfrm>
          <a:prstGeom prst="rect">
            <a:avLst/>
          </a:prstGeom>
        </p:spPr>
      </p:pic>
      <p:sp>
        <p:nvSpPr>
          <p:cNvPr id="5" name="TextBox 4"/>
          <p:cNvSpPr txBox="1"/>
          <p:nvPr/>
        </p:nvSpPr>
        <p:spPr>
          <a:xfrm>
            <a:off x="5486400" y="5105400"/>
            <a:ext cx="3048000" cy="1323439"/>
          </a:xfrm>
          <a:prstGeom prst="rect">
            <a:avLst/>
          </a:prstGeom>
          <a:solidFill>
            <a:schemeClr val="tx2"/>
          </a:solidFill>
          <a:ln w="44450">
            <a:solidFill>
              <a:srgbClr val="FF0000"/>
            </a:solidFill>
          </a:ln>
        </p:spPr>
        <p:txBody>
          <a:bodyPr wrap="square" rtlCol="0">
            <a:spAutoFit/>
          </a:bodyPr>
          <a:lstStyle/>
          <a:p>
            <a:pPr algn="ctr"/>
            <a:r>
              <a:rPr lang="en-US" sz="2000" dirty="0" smtClean="0">
                <a:solidFill>
                  <a:srgbClr val="0000FF"/>
                </a:solidFill>
              </a:rPr>
              <a:t>See </a:t>
            </a:r>
            <a:r>
              <a:rPr lang="en-US" sz="2000" dirty="0" err="1" smtClean="0">
                <a:solidFill>
                  <a:srgbClr val="0000FF"/>
                </a:solidFill>
              </a:rPr>
              <a:t>Baines;Rottman</a:t>
            </a:r>
            <a:endParaRPr lang="en-US" sz="2000" dirty="0" smtClean="0">
              <a:solidFill>
                <a:srgbClr val="0000FF"/>
              </a:solidFill>
            </a:endParaRPr>
          </a:p>
          <a:p>
            <a:pPr algn="ctr"/>
            <a:r>
              <a:rPr lang="en-US" sz="2000" dirty="0" smtClean="0">
                <a:solidFill>
                  <a:srgbClr val="0000FF"/>
                </a:solidFill>
              </a:rPr>
              <a:t>and Simpson; Koch and other classic papers </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descr="figfroude_data.pdf"/>
          <p:cNvPicPr>
            <a:picLocks noGrp="1" noChangeAspect="1"/>
          </p:cNvPicPr>
          <p:nvPr>
            <p:ph idx="1"/>
          </p:nvPr>
        </p:nvPicPr>
        <mc:AlternateContent>
          <mc:Choice xmlns:ma="http://schemas.microsoft.com/office/mac/drawingml/2008/main" Requires="ma">
            <p:blipFill>
              <a:blip r:embed="rId2"/>
              <a:srcRect l="-14589" r="-14589"/>
              <a:stretch>
                <a:fillRect/>
              </a:stretch>
            </p:blipFill>
          </mc:Choice>
          <mc:Fallback>
            <p:blipFill>
              <a:blip r:embed="rId3"/>
              <a:srcRect l="-14589" r="-14589"/>
              <a:stretch>
                <a:fillRect/>
              </a:stretch>
            </p:blipFill>
          </mc:Fallback>
        </mc:AlternateContent>
        <p:spPr>
          <a:xfrm>
            <a:off x="-1371600" y="-100366"/>
            <a:ext cx="11887200" cy="7110765"/>
          </a:xfrm>
        </p:spPr>
      </p:pic>
      <p:sp>
        <p:nvSpPr>
          <p:cNvPr id="4" name="TextBox 3"/>
          <p:cNvSpPr txBox="1"/>
          <p:nvPr/>
        </p:nvSpPr>
        <p:spPr>
          <a:xfrm>
            <a:off x="0" y="6172200"/>
            <a:ext cx="9395421" cy="400110"/>
          </a:xfrm>
          <a:prstGeom prst="rect">
            <a:avLst/>
          </a:prstGeom>
          <a:noFill/>
        </p:spPr>
        <p:txBody>
          <a:bodyPr wrap="none" rtlCol="0">
            <a:spAutoFit/>
          </a:bodyPr>
          <a:lstStyle/>
          <a:p>
            <a:r>
              <a:rPr lang="en-US" sz="2000" dirty="0" smtClean="0"/>
              <a:t>See Kevin </a:t>
            </a:r>
            <a:r>
              <a:rPr lang="en-US" sz="2000" dirty="0" err="1" smtClean="0"/>
              <a:t>Haghi</a:t>
            </a:r>
            <a:r>
              <a:rPr lang="en-US" sz="2000" dirty="0" smtClean="0"/>
              <a:t>, the newest “wave jockey” and voice in the wilderness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descr="figfroude_data.pdf"/>
          <p:cNvPicPr>
            <a:picLocks noGrp="1" noChangeAspect="1"/>
          </p:cNvPicPr>
          <p:nvPr>
            <p:ph idx="1"/>
          </p:nvPr>
        </p:nvPicPr>
        <mc:AlternateContent>
          <mc:Choice xmlns:ma="http://schemas.microsoft.com/office/mac/drawingml/2008/main" Requires="ma">
            <p:blipFill>
              <a:blip r:embed="rId2"/>
              <a:srcRect l="-14589" r="-14589"/>
              <a:stretch>
                <a:fillRect/>
              </a:stretch>
            </p:blipFill>
          </mc:Choice>
          <mc:Fallback>
            <p:blipFill>
              <a:blip r:embed="rId3"/>
              <a:srcRect l="-14589" r="-14589"/>
              <a:stretch>
                <a:fillRect/>
              </a:stretch>
            </p:blipFill>
          </mc:Fallback>
        </mc:AlternateContent>
        <p:spPr>
          <a:xfrm>
            <a:off x="-1371600" y="-100366"/>
            <a:ext cx="11887200" cy="7110765"/>
          </a:xfrm>
        </p:spPr>
      </p:pic>
      <p:sp>
        <p:nvSpPr>
          <p:cNvPr id="4" name="TextBox 3"/>
          <p:cNvSpPr txBox="1"/>
          <p:nvPr/>
        </p:nvSpPr>
        <p:spPr>
          <a:xfrm>
            <a:off x="304800" y="6172200"/>
            <a:ext cx="7986531" cy="400110"/>
          </a:xfrm>
          <a:prstGeom prst="rect">
            <a:avLst/>
          </a:prstGeom>
          <a:noFill/>
        </p:spPr>
        <p:txBody>
          <a:bodyPr wrap="none" rtlCol="0">
            <a:spAutoFit/>
          </a:bodyPr>
          <a:lstStyle/>
          <a:p>
            <a:r>
              <a:rPr lang="en-US" sz="2000" dirty="0" smtClean="0"/>
              <a:t>I know Kevin has a more recent figure, help, I can’t keep up </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0" y="0"/>
            <a:ext cx="9144000" cy="6857999"/>
          </a:xfrm>
          <a:prstGeom prst="rect">
            <a:avLst/>
          </a:prstGeom>
          <a:solidFill>
            <a:schemeClr val="tx1"/>
          </a:solidFill>
          <a:ln>
            <a:solidFill>
              <a:schemeClr val="tx1"/>
            </a:solidFill>
          </a:ln>
        </p:spPr>
      </p:pic>
      <p:sp>
        <p:nvSpPr>
          <p:cNvPr id="5" name="TextBox 4"/>
          <p:cNvSpPr txBox="1"/>
          <p:nvPr/>
        </p:nvSpPr>
        <p:spPr>
          <a:xfrm>
            <a:off x="489260" y="914400"/>
            <a:ext cx="8161209" cy="1077218"/>
          </a:xfrm>
          <a:prstGeom prst="rect">
            <a:avLst/>
          </a:prstGeom>
          <a:solidFill>
            <a:schemeClr val="bg1">
              <a:lumMod val="20000"/>
              <a:lumOff val="80000"/>
            </a:schemeClr>
          </a:solidFill>
          <a:ln w="50800">
            <a:solidFill>
              <a:schemeClr val="bg1"/>
            </a:solidFill>
          </a:ln>
        </p:spPr>
        <p:txBody>
          <a:bodyPr wrap="none" rtlCol="0">
            <a:spAutoFit/>
          </a:bodyPr>
          <a:lstStyle/>
          <a:p>
            <a:pPr algn="ctr"/>
            <a:r>
              <a:rPr lang="en-US" sz="3200" dirty="0" smtClean="0">
                <a:solidFill>
                  <a:srgbClr val="0000FF"/>
                </a:solidFill>
              </a:rPr>
              <a:t>Partially Blocked Regime</a:t>
            </a:r>
          </a:p>
          <a:p>
            <a:pPr algn="ctr"/>
            <a:r>
              <a:rPr lang="en-US" sz="3200" dirty="0" smtClean="0">
                <a:solidFill>
                  <a:srgbClr val="0000FF"/>
                </a:solidFill>
              </a:rPr>
              <a:t>with a stable nocturnal boundary layer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Summary So Far</a:t>
            </a:r>
            <a:endParaRPr lang="en-US" dirty="0"/>
          </a:p>
        </p:txBody>
      </p:sp>
      <p:sp>
        <p:nvSpPr>
          <p:cNvPr id="4" name="Content Placeholder 3"/>
          <p:cNvSpPr>
            <a:spLocks noGrp="1"/>
          </p:cNvSpPr>
          <p:nvPr>
            <p:ph idx="1"/>
          </p:nvPr>
        </p:nvSpPr>
        <p:spPr>
          <a:xfrm>
            <a:off x="304800" y="1219200"/>
            <a:ext cx="8610600" cy="4191000"/>
          </a:xfrm>
        </p:spPr>
        <p:txBody>
          <a:bodyPr/>
          <a:lstStyle/>
          <a:p>
            <a:pPr>
              <a:buFont typeface="Wingdings" charset="2"/>
              <a:buChar char="ü"/>
            </a:pPr>
            <a:r>
              <a:rPr lang="en-US" dirty="0" smtClean="0"/>
              <a:t> Observations: Bores are commonly generated in this environment from nocturnal convection as expected in a partially blocked regime</a:t>
            </a:r>
          </a:p>
          <a:p>
            <a:pPr>
              <a:buFont typeface="Wingdings" charset="2"/>
              <a:buChar char="ü"/>
            </a:pPr>
            <a:endParaRPr lang="en-US" dirty="0" smtClean="0"/>
          </a:p>
          <a:p>
            <a:pPr>
              <a:buFont typeface="Wingdings" charset="2"/>
              <a:buChar char="ü"/>
            </a:pPr>
            <a:r>
              <a:rPr lang="en-US" dirty="0" smtClean="0"/>
              <a:t>In partially blocked regimes: </a:t>
            </a:r>
          </a:p>
          <a:p>
            <a:pPr lvl="1">
              <a:buFont typeface="Wingdings" charset="2"/>
              <a:buChar char="ü"/>
            </a:pPr>
            <a:r>
              <a:rPr lang="en-US" dirty="0" smtClean="0"/>
              <a:t>Gust-front driven convection is </a:t>
            </a:r>
            <a:r>
              <a:rPr lang="en-US" i="1" dirty="0" smtClean="0">
                <a:solidFill>
                  <a:schemeClr val="tx2"/>
                </a:solidFill>
              </a:rPr>
              <a:t>“bore aided”</a:t>
            </a:r>
            <a:r>
              <a:rPr lang="en-US" dirty="0" smtClean="0"/>
              <a:t>, since the role of bores in a partially blocked flow regime is to allow air to flow up and over the cold pool </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Evidence</a:t>
            </a:r>
            <a:endParaRPr lang="en-US" dirty="0"/>
          </a:p>
        </p:txBody>
      </p:sp>
      <p:sp>
        <p:nvSpPr>
          <p:cNvPr id="4" name="Content Placeholder 3"/>
          <p:cNvSpPr>
            <a:spLocks noGrp="1"/>
          </p:cNvSpPr>
          <p:nvPr>
            <p:ph idx="1"/>
          </p:nvPr>
        </p:nvSpPr>
        <p:spPr>
          <a:xfrm>
            <a:off x="304800" y="1295400"/>
            <a:ext cx="8610600" cy="4191000"/>
          </a:xfrm>
        </p:spPr>
        <p:txBody>
          <a:bodyPr/>
          <a:lstStyle/>
          <a:p>
            <a:pPr>
              <a:buFont typeface="Wingdings" charset="2"/>
              <a:buChar char="ü"/>
            </a:pPr>
            <a:r>
              <a:rPr lang="en-US" dirty="0" smtClean="0"/>
              <a:t> Observations show bores are commonly triggered</a:t>
            </a:r>
          </a:p>
          <a:p>
            <a:pPr>
              <a:buFont typeface="Wingdings" charset="2"/>
              <a:buChar char="ü"/>
            </a:pPr>
            <a:endParaRPr lang="en-US" dirty="0" smtClean="0"/>
          </a:p>
          <a:p>
            <a:pPr>
              <a:buFont typeface="Wingdings" charset="2"/>
              <a:buChar char="ü"/>
            </a:pPr>
            <a:r>
              <a:rPr lang="en-US" dirty="0" smtClean="0"/>
              <a:t>Theory predicts partially blocked flow and the generation of bores</a:t>
            </a:r>
          </a:p>
          <a:p>
            <a:pPr>
              <a:buFont typeface="Wingdings" charset="2"/>
              <a:buChar char="ü"/>
            </a:pPr>
            <a:endParaRPr lang="en-US" dirty="0" smtClean="0"/>
          </a:p>
          <a:p>
            <a:pPr>
              <a:buFont typeface="Wingdings" charset="2"/>
              <a:buChar char="ü"/>
            </a:pPr>
            <a:r>
              <a:rPr lang="en-US" dirty="0" smtClean="0">
                <a:solidFill>
                  <a:schemeClr val="tx2"/>
                </a:solidFill>
              </a:rPr>
              <a:t>Does bore lifting matter? The lifting is substantial (approaching 1 km) and extends through the lower troposphere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0"/>
            <a:ext cx="9144000" cy="1143000"/>
          </a:xfrm>
        </p:spPr>
        <p:txBody>
          <a:bodyPr/>
          <a:lstStyle/>
          <a:p>
            <a:pPr eaLnBrk="1" hangingPunct="1"/>
            <a:r>
              <a:rPr lang="en-US" sz="3600" dirty="0"/>
              <a:t>20 June (MAPR)</a:t>
            </a:r>
          </a:p>
        </p:txBody>
      </p:sp>
      <p:pic>
        <p:nvPicPr>
          <p:cNvPr id="131075" name="Picture 3" descr="bore_mapr_gall"/>
          <p:cNvPicPr>
            <a:picLocks noChangeAspect="1" noChangeArrowheads="1"/>
          </p:cNvPicPr>
          <p:nvPr/>
        </p:nvPicPr>
        <p:blipFill>
          <a:blip r:embed="rId3"/>
          <a:srcRect/>
          <a:stretch>
            <a:fillRect/>
          </a:stretch>
        </p:blipFill>
        <p:spPr bwMode="auto">
          <a:xfrm>
            <a:off x="1524000" y="971550"/>
            <a:ext cx="6553200" cy="5734050"/>
          </a:xfrm>
          <a:prstGeom prst="rect">
            <a:avLst/>
          </a:prstGeom>
          <a:noFill/>
          <a:ln w="9525">
            <a:noFill/>
            <a:miter lim="800000"/>
            <a:headEnd/>
            <a:tailEnd/>
          </a:ln>
        </p:spPr>
      </p:pic>
      <p:sp>
        <p:nvSpPr>
          <p:cNvPr id="131076" name="Text Box 4"/>
          <p:cNvSpPr txBox="1">
            <a:spLocks noChangeArrowheads="1"/>
          </p:cNvSpPr>
          <p:nvPr/>
        </p:nvSpPr>
        <p:spPr bwMode="auto">
          <a:xfrm>
            <a:off x="1524000" y="990600"/>
            <a:ext cx="6569075" cy="5741988"/>
          </a:xfrm>
          <a:prstGeom prst="rect">
            <a:avLst/>
          </a:prstGeom>
          <a:noFill/>
          <a:ln w="50800">
            <a:solidFill>
              <a:schemeClr val="tx2"/>
            </a:solidFill>
            <a:miter lim="800000"/>
            <a:headEnd/>
            <a:tailEnd/>
          </a:ln>
        </p:spPr>
        <p:txBody>
          <a:bodyPr>
            <a:prstTxWarp prst="textNoShape">
              <a:avLst/>
            </a:prstTxWarp>
            <a:spAutoFit/>
          </a:bodyPr>
          <a:lstStyle/>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3200">
              <a:solidFill>
                <a:srgbClr val="FFFFFF"/>
              </a:solidFill>
            </a:endParaRPr>
          </a:p>
        </p:txBody>
      </p:sp>
      <p:sp>
        <p:nvSpPr>
          <p:cNvPr id="5" name="Text Box 4"/>
          <p:cNvSpPr txBox="1">
            <a:spLocks noChangeArrowheads="1"/>
          </p:cNvSpPr>
          <p:nvPr/>
        </p:nvSpPr>
        <p:spPr bwMode="auto">
          <a:xfrm>
            <a:off x="1828800" y="2895600"/>
            <a:ext cx="1819275" cy="304800"/>
          </a:xfrm>
          <a:prstGeom prst="rect">
            <a:avLst/>
          </a:prstGeom>
          <a:solidFill>
            <a:srgbClr val="FF0000"/>
          </a:solidFill>
          <a:ln w="38100">
            <a:solidFill>
              <a:schemeClr val="bg1"/>
            </a:solidFill>
            <a:miter lim="800000"/>
            <a:headEnd/>
            <a:tailEnd/>
          </a:ln>
        </p:spPr>
        <p:txBody>
          <a:bodyPr>
            <a:prstTxWarp prst="textNoShape">
              <a:avLst/>
            </a:prstTxWarp>
            <a:spAutoFit/>
          </a:bodyPr>
          <a:lstStyle/>
          <a:p>
            <a:r>
              <a:rPr lang="en-US" sz="1400" i="1" dirty="0">
                <a:solidFill>
                  <a:schemeClr val="bg1"/>
                </a:solidFill>
              </a:rPr>
              <a:t>Pre-bore height</a:t>
            </a:r>
          </a:p>
        </p:txBody>
      </p:sp>
      <p:sp>
        <p:nvSpPr>
          <p:cNvPr id="6" name="Line 6"/>
          <p:cNvSpPr>
            <a:spLocks noChangeShapeType="1"/>
          </p:cNvSpPr>
          <p:nvPr/>
        </p:nvSpPr>
        <p:spPr bwMode="auto">
          <a:xfrm flipV="1">
            <a:off x="2438400" y="1981199"/>
            <a:ext cx="228600" cy="990599"/>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sp>
        <p:nvSpPr>
          <p:cNvPr id="7" name="Text Box 7"/>
          <p:cNvSpPr txBox="1">
            <a:spLocks noChangeArrowheads="1"/>
          </p:cNvSpPr>
          <p:nvPr/>
        </p:nvSpPr>
        <p:spPr bwMode="auto">
          <a:xfrm>
            <a:off x="6858000" y="533400"/>
            <a:ext cx="1954944" cy="338554"/>
          </a:xfrm>
          <a:prstGeom prst="rect">
            <a:avLst/>
          </a:prstGeom>
          <a:solidFill>
            <a:srgbClr val="FF0000"/>
          </a:solidFill>
          <a:ln w="38100">
            <a:solidFill>
              <a:srgbClr val="FFFF00"/>
            </a:solidFill>
            <a:miter lim="800000"/>
            <a:headEnd/>
            <a:tailEnd/>
          </a:ln>
        </p:spPr>
        <p:txBody>
          <a:bodyPr wrap="none">
            <a:prstTxWarp prst="textNoShape">
              <a:avLst/>
            </a:prstTxWarp>
            <a:spAutoFit/>
          </a:bodyPr>
          <a:lstStyle/>
          <a:p>
            <a:r>
              <a:rPr lang="en-US" sz="1600" i="1" dirty="0" smtClean="0">
                <a:solidFill>
                  <a:schemeClr val="bg1"/>
                </a:solidFill>
              </a:rPr>
              <a:t>Post-bore </a:t>
            </a:r>
            <a:r>
              <a:rPr lang="en-US" sz="1600" i="1" dirty="0">
                <a:solidFill>
                  <a:schemeClr val="bg1"/>
                </a:solidFill>
              </a:rPr>
              <a:t>height</a:t>
            </a:r>
          </a:p>
        </p:txBody>
      </p:sp>
      <p:sp>
        <p:nvSpPr>
          <p:cNvPr id="8" name="Line 8"/>
          <p:cNvSpPr>
            <a:spLocks noChangeShapeType="1"/>
          </p:cNvSpPr>
          <p:nvPr/>
        </p:nvSpPr>
        <p:spPr bwMode="auto">
          <a:xfrm flipH="1">
            <a:off x="7010399" y="914400"/>
            <a:ext cx="304799" cy="762000"/>
          </a:xfrm>
          <a:prstGeom prst="line">
            <a:avLst/>
          </a:prstGeom>
          <a:noFill/>
          <a:ln w="9525">
            <a:solidFill>
              <a:schemeClr val="bg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 1"/>
          <p:cNvGraphicFramePr/>
          <p:nvPr/>
        </p:nvGraphicFramePr>
        <p:xfrm>
          <a:off x="533400" y="609600"/>
          <a:ext cx="79248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740205"/>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066800"/>
            <a:ext cx="9144000" cy="1143000"/>
          </a:xfrm>
        </p:spPr>
        <p:txBody>
          <a:bodyPr/>
          <a:lstStyle/>
          <a:p>
            <a:pPr eaLnBrk="1" hangingPunct="1"/>
            <a:r>
              <a:rPr lang="en-US" sz="4000" b="1" i="1" dirty="0" smtClean="0">
                <a:solidFill>
                  <a:srgbClr val="FFFFFF"/>
                </a:solidFill>
                <a:latin typeface="Helvetica" charset="0"/>
              </a:rPr>
              <a:t>Why Does the Rain Fall on the Great Plains </a:t>
            </a:r>
            <a:r>
              <a:rPr lang="en-US" sz="4000" b="1" i="1" dirty="0" smtClean="0">
                <a:latin typeface="Helvetica" charset="0"/>
              </a:rPr>
              <a:t>Mainly at Night</a:t>
            </a:r>
            <a:r>
              <a:rPr lang="en-US" sz="4000" b="1" i="1" dirty="0" smtClean="0">
                <a:solidFill>
                  <a:srgbClr val="FFFFFF"/>
                </a:solidFill>
                <a:latin typeface="Helvetica" charset="0"/>
              </a:rPr>
              <a:t>?</a:t>
            </a:r>
            <a:r>
              <a:rPr lang="en-US" b="1" i="1" dirty="0" smtClean="0">
                <a:solidFill>
                  <a:srgbClr val="FFFFFF"/>
                </a:solidFill>
                <a:latin typeface="Helvetica" charset="0"/>
              </a:rPr>
              <a:t/>
            </a:r>
            <a:br>
              <a:rPr lang="en-US" b="1" i="1" dirty="0" smtClean="0">
                <a:solidFill>
                  <a:srgbClr val="FFFFFF"/>
                </a:solidFill>
                <a:latin typeface="Helvetica" charset="0"/>
              </a:rPr>
            </a:br>
            <a:endParaRPr lang="en-US" b="1" i="1" dirty="0" smtClean="0">
              <a:solidFill>
                <a:srgbClr val="FFFFFF"/>
              </a:solidFill>
              <a:latin typeface="Helvetica" charset="0"/>
            </a:endParaRPr>
          </a:p>
        </p:txBody>
      </p:sp>
      <p:pic>
        <p:nvPicPr>
          <p:cNvPr id="6" name="Picture 28" descr="http://som.ou.edu/content/images/css/SoMLogo.png"/>
          <p:cNvPicPr>
            <a:picLocks noChangeAspect="1" noChangeArrowheads="1"/>
          </p:cNvPicPr>
          <p:nvPr/>
        </p:nvPicPr>
        <p:blipFill>
          <a:blip r:embed="rId3"/>
          <a:srcRect/>
          <a:stretch>
            <a:fillRect/>
          </a:stretch>
        </p:blipFill>
        <p:spPr bwMode="auto">
          <a:xfrm>
            <a:off x="7329488" y="5043488"/>
            <a:ext cx="1814512" cy="1814512"/>
          </a:xfrm>
          <a:prstGeom prst="rect">
            <a:avLst/>
          </a:prstGeom>
          <a:solidFill>
            <a:schemeClr val="tx1">
              <a:lumMod val="95000"/>
            </a:schemeClr>
          </a:solidFill>
          <a:extLst/>
        </p:spPr>
      </p:pic>
      <p:sp>
        <p:nvSpPr>
          <p:cNvPr id="7" name="Rectangle 3"/>
          <p:cNvSpPr txBox="1">
            <a:spLocks noChangeArrowheads="1"/>
          </p:cNvSpPr>
          <p:nvPr/>
        </p:nvSpPr>
        <p:spPr bwMode="auto">
          <a:xfrm>
            <a:off x="1066800" y="2895600"/>
            <a:ext cx="7391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2800" b="0" i="1"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David Parsons, Kevin </a:t>
            </a:r>
            <a:r>
              <a:rPr kumimoji="0" lang="en-US" sz="2800" b="0" i="1" u="none" strike="noStrike" kern="0" cap="none" spc="0" normalizeH="0" baseline="0" noProof="0" dirty="0" err="1" smtClean="0">
                <a:ln>
                  <a:noFill/>
                </a:ln>
                <a:solidFill>
                  <a:schemeClr val="tx1"/>
                </a:solidFill>
                <a:effectLst/>
                <a:uLnTx/>
                <a:uFillTx/>
                <a:latin typeface="Helvetica" charset="0"/>
                <a:ea typeface="ＭＳ Ｐゴシック" charset="-128"/>
                <a:cs typeface="ＭＳ Ｐゴシック" charset="-128"/>
              </a:rPr>
              <a:t>Haghi</a:t>
            </a:r>
            <a:r>
              <a:rPr kumimoji="0" lang="en-US" sz="2800" b="0" i="1"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 and Ben Blake </a:t>
            </a: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2800" b="0" i="1"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rPr>
              <a:t>School of Meteorology</a:t>
            </a: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n-US" sz="1800" b="0" i="1" u="none" strike="noStrike" kern="0" cap="none" spc="0" normalizeH="0" baseline="0" noProof="0" dirty="0" smtClean="0">
              <a:ln>
                <a:noFill/>
              </a:ln>
              <a:solidFill>
                <a:schemeClr val="tx1"/>
              </a:solidFill>
              <a:effectLst/>
              <a:uLnTx/>
              <a:uFillTx/>
              <a:latin typeface="Helvetica" charset="0"/>
              <a:ea typeface="ＭＳ Ｐゴシック" charset="-128"/>
              <a:cs typeface="ＭＳ Ｐゴシック" charset="-128"/>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n-US" sz="1800" b="0" i="1" u="none" strike="noStrike" kern="0" cap="none" spc="0" normalizeH="0" baseline="0" noProof="0" dirty="0">
              <a:ln>
                <a:noFill/>
              </a:ln>
              <a:solidFill>
                <a:srgbClr val="000066"/>
              </a:solidFill>
              <a:effectLst/>
              <a:uLnTx/>
              <a:uFillTx/>
              <a:latin typeface="Helvetica"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Evidence</a:t>
            </a:r>
            <a:endParaRPr lang="en-US" dirty="0"/>
          </a:p>
        </p:txBody>
      </p:sp>
      <p:sp>
        <p:nvSpPr>
          <p:cNvPr id="4" name="Content Placeholder 3"/>
          <p:cNvSpPr>
            <a:spLocks noGrp="1"/>
          </p:cNvSpPr>
          <p:nvPr>
            <p:ph idx="1"/>
          </p:nvPr>
        </p:nvSpPr>
        <p:spPr>
          <a:xfrm>
            <a:off x="228600" y="990600"/>
            <a:ext cx="8915400" cy="4191000"/>
          </a:xfrm>
        </p:spPr>
        <p:txBody>
          <a:bodyPr/>
          <a:lstStyle/>
          <a:p>
            <a:pPr>
              <a:buFont typeface="Wingdings" charset="2"/>
              <a:buChar char="ü"/>
            </a:pPr>
            <a:r>
              <a:rPr lang="en-US" dirty="0" smtClean="0"/>
              <a:t> Observations show bores are commonly triggered as predicted by theory</a:t>
            </a:r>
          </a:p>
          <a:p>
            <a:pPr>
              <a:buFont typeface="Wingdings" charset="2"/>
              <a:buChar char="ü"/>
            </a:pPr>
            <a:endParaRPr lang="en-US" dirty="0" smtClean="0"/>
          </a:p>
          <a:p>
            <a:pPr>
              <a:buFont typeface="Wingdings" charset="2"/>
              <a:buChar char="ü"/>
            </a:pPr>
            <a:r>
              <a:rPr lang="en-US" dirty="0" smtClean="0"/>
              <a:t>Deep and substantial lifting occurs </a:t>
            </a:r>
            <a:r>
              <a:rPr lang="en-US" dirty="0" smtClean="0">
                <a:solidFill>
                  <a:schemeClr val="tx2"/>
                </a:solidFill>
              </a:rPr>
              <a:t>in a favorable CAPE/CIN layer associated with advection by the LLJ</a:t>
            </a:r>
          </a:p>
          <a:p>
            <a:pPr>
              <a:buFont typeface="Wingdings" charset="2"/>
              <a:buChar char="ü"/>
            </a:pPr>
            <a:endParaRPr lang="en-US" dirty="0" smtClean="0"/>
          </a:p>
          <a:p>
            <a:pPr>
              <a:buFont typeface="Wingdings" charset="2"/>
              <a:buChar char="ü"/>
            </a:pPr>
            <a:r>
              <a:rPr lang="en-US" dirty="0" smtClean="0">
                <a:solidFill>
                  <a:schemeClr val="tx2"/>
                </a:solidFill>
              </a:rPr>
              <a:t>The bore lifting is explained by the “curvature” of the wind profile defining the wave duct &amp; the trapping layer is not being “infinite”  </a:t>
            </a:r>
          </a:p>
          <a:p>
            <a:pPr>
              <a:buFont typeface="Wingdings" charset="2"/>
              <a:buChar char="ü"/>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219200" y="4648200"/>
            <a:ext cx="6172200" cy="99060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NOTE THE BEST LAYERS FOR NOCTURNAL CONVECTION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219200" y="4648200"/>
            <a:ext cx="6172200" cy="99060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NOTE THE BEST LAYERS FOR NOCTURNAL CONVECTION</a:t>
            </a:r>
            <a:endParaRPr lang="en-US" sz="2800" dirty="0">
              <a:solidFill>
                <a:schemeClr val="bg1"/>
              </a:solidFill>
            </a:endParaRPr>
          </a:p>
        </p:txBody>
      </p:sp>
      <p:cxnSp>
        <p:nvCxnSpPr>
          <p:cNvPr id="10" name="Straight Arrow Connector 9"/>
          <p:cNvCxnSpPr/>
          <p:nvPr/>
        </p:nvCxnSpPr>
        <p:spPr>
          <a:xfrm rot="10800000">
            <a:off x="1219200" y="2743200"/>
            <a:ext cx="2971800" cy="1905000"/>
          </a:xfrm>
          <a:prstGeom prst="straightConnector1">
            <a:avLst/>
          </a:prstGeom>
          <a:ln w="41275">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p:cNvCxnSpPr>
          <p:nvPr/>
        </p:nvCxnSpPr>
        <p:spPr>
          <a:xfrm rot="5400000" flipH="1" flipV="1">
            <a:off x="3600450" y="2990850"/>
            <a:ext cx="2362200" cy="952500"/>
          </a:xfrm>
          <a:prstGeom prst="straightConnector1">
            <a:avLst/>
          </a:prstGeom>
          <a:ln w="41275">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295400" y="1371600"/>
            <a:ext cx="6172200" cy="52322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NOTE THE U AND V MAX</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295400" y="1371600"/>
            <a:ext cx="6172200" cy="52322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NOTE THE U AND V MAX</a:t>
            </a:r>
            <a:endParaRPr lang="en-US" sz="2800" dirty="0">
              <a:solidFill>
                <a:schemeClr val="bg1"/>
              </a:solidFill>
            </a:endParaRPr>
          </a:p>
        </p:txBody>
      </p:sp>
      <p:cxnSp>
        <p:nvCxnSpPr>
          <p:cNvPr id="10" name="Straight Arrow Connector 9"/>
          <p:cNvCxnSpPr/>
          <p:nvPr/>
        </p:nvCxnSpPr>
        <p:spPr>
          <a:xfrm rot="5400000">
            <a:off x="952500" y="2324100"/>
            <a:ext cx="3581400" cy="2743200"/>
          </a:xfrm>
          <a:prstGeom prst="straightConnector1">
            <a:avLst/>
          </a:prstGeom>
          <a:ln w="635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3048000" y="3657600"/>
            <a:ext cx="4267200" cy="457200"/>
          </a:xfrm>
          <a:prstGeom prst="straightConnector1">
            <a:avLst/>
          </a:prstGeom>
          <a:ln w="63500">
            <a:solidFill>
              <a:schemeClr val="bg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371600" y="1371600"/>
            <a:ext cx="6172200" cy="1815882"/>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NOTE THE U AND V MAX: WHY??</a:t>
            </a:r>
          </a:p>
          <a:p>
            <a:pPr algn="ctr"/>
            <a:r>
              <a:rPr lang="en-US" sz="2800" dirty="0" smtClean="0">
                <a:solidFill>
                  <a:schemeClr val="bg1"/>
                </a:solidFill>
              </a:rPr>
              <a:t>SEE AN OU/BLISS TALKS &amp; POSTERS</a:t>
            </a:r>
          </a:p>
          <a:p>
            <a:pPr algn="ctr"/>
            <a:r>
              <a:rPr lang="en-US" sz="2800" dirty="0" smtClean="0">
                <a:solidFill>
                  <a:schemeClr val="bg1"/>
                </a:solidFill>
              </a:rPr>
              <a:t>It is important for bores!!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a:t>Theory</a:t>
            </a:r>
            <a:br>
              <a:rPr lang="en-US" dirty="0"/>
            </a:br>
            <a:r>
              <a:rPr lang="en-US" sz="2000" dirty="0"/>
              <a:t>(</a:t>
            </a:r>
            <a:r>
              <a:rPr lang="en-US" sz="2000" dirty="0" err="1"/>
              <a:t>Rottman</a:t>
            </a:r>
            <a:r>
              <a:rPr lang="en-US" sz="2000" dirty="0"/>
              <a:t> and Simpson 1989; </a:t>
            </a:r>
            <a:r>
              <a:rPr lang="en-US" sz="2000" dirty="0" err="1"/>
              <a:t>Haase</a:t>
            </a:r>
            <a:r>
              <a:rPr lang="en-US" sz="2000" dirty="0"/>
              <a:t> and Smith 1989)</a:t>
            </a:r>
            <a:endParaRPr lang="en-US" dirty="0"/>
          </a:p>
        </p:txBody>
      </p:sp>
      <p:sp>
        <p:nvSpPr>
          <p:cNvPr id="97283" name="Rectangle 3"/>
          <p:cNvSpPr>
            <a:spLocks noGrp="1" noChangeArrowheads="1"/>
          </p:cNvSpPr>
          <p:nvPr>
            <p:ph type="body" sz="half" idx="1"/>
          </p:nvPr>
        </p:nvSpPr>
        <p:spPr>
          <a:xfrm>
            <a:off x="609600" y="1447800"/>
            <a:ext cx="4191000" cy="4953000"/>
          </a:xfrm>
        </p:spPr>
        <p:txBody>
          <a:bodyPr/>
          <a:lstStyle/>
          <a:p>
            <a:pPr eaLnBrk="1" hangingPunct="1"/>
            <a:r>
              <a:rPr lang="en-US" sz="2000" dirty="0"/>
              <a:t>Bore speed of propagation</a:t>
            </a:r>
          </a:p>
          <a:p>
            <a:pPr eaLnBrk="1" hangingPunct="1"/>
            <a:endParaRPr lang="en-US" sz="2000" dirty="0"/>
          </a:p>
          <a:p>
            <a:pPr eaLnBrk="1" hangingPunct="1"/>
            <a:r>
              <a:rPr lang="en-US" sz="2000" dirty="0"/>
              <a:t>Two parameters determine whether a bore will be generated from an intrusive gravity current: </a:t>
            </a:r>
          </a:p>
          <a:p>
            <a:pPr lvl="1" eaLnBrk="1" hangingPunct="1"/>
            <a:r>
              <a:rPr lang="en-US" sz="1800" dirty="0" err="1">
                <a:solidFill>
                  <a:schemeClr val="bg1"/>
                </a:solidFill>
                <a:latin typeface="Symbol" charset="2"/>
              </a:rPr>
              <a:t>m</a:t>
            </a:r>
            <a:r>
              <a:rPr lang="en-US" sz="1800" dirty="0">
                <a:solidFill>
                  <a:schemeClr val="bg1"/>
                </a:solidFill>
              </a:rPr>
              <a:t> &gt; 0.7 is required for bore</a:t>
            </a:r>
          </a:p>
          <a:p>
            <a:pPr lvl="1" eaLnBrk="1" hangingPunct="1"/>
            <a:r>
              <a:rPr lang="en-US" sz="1800" dirty="0">
                <a:solidFill>
                  <a:schemeClr val="bg1"/>
                </a:solidFill>
              </a:rPr>
              <a:t>Solitary waves require large Froude Number</a:t>
            </a:r>
            <a:endParaRPr lang="en-US" sz="1800" dirty="0"/>
          </a:p>
          <a:p>
            <a:pPr eaLnBrk="1" hangingPunct="1"/>
            <a:endParaRPr lang="en-US" sz="2000" dirty="0"/>
          </a:p>
          <a:p>
            <a:pPr eaLnBrk="1" hangingPunct="1"/>
            <a:r>
              <a:rPr lang="en-US" sz="2000" dirty="0"/>
              <a:t>Vertical variation of the Scorer parameter determines likelihood of wave trapping</a:t>
            </a:r>
          </a:p>
        </p:txBody>
      </p:sp>
      <p:pic>
        <p:nvPicPr>
          <p:cNvPr id="97284" name="Picture 5" descr="&#10;Bore Speed                                                     00043858Macintosh HD                   BBD12A06:"/>
          <p:cNvPicPr>
            <a:picLocks noChangeAspect="1" noChangeArrowheads="1"/>
          </p:cNvPicPr>
          <p:nvPr/>
        </p:nvPicPr>
        <p:blipFill>
          <a:blip r:embed="rId2"/>
          <a:srcRect/>
          <a:stretch>
            <a:fillRect/>
          </a:stretch>
        </p:blipFill>
        <p:spPr bwMode="auto">
          <a:xfrm>
            <a:off x="5257800" y="1219200"/>
            <a:ext cx="3133725" cy="868363"/>
          </a:xfrm>
          <a:prstGeom prst="rect">
            <a:avLst/>
          </a:prstGeom>
          <a:solidFill>
            <a:schemeClr val="bg1"/>
          </a:solidFill>
          <a:ln w="38100">
            <a:solidFill>
              <a:srgbClr val="FFFA05"/>
            </a:solidFill>
            <a:miter lim="800000"/>
            <a:headEnd/>
            <a:tailEnd/>
          </a:ln>
        </p:spPr>
      </p:pic>
      <p:pic>
        <p:nvPicPr>
          <p:cNvPr id="97285" name="Picture 6" descr="Bore Froude-Mu                                                 00043858Macintosh HD                   BBD12A06:"/>
          <p:cNvPicPr>
            <a:picLocks noChangeAspect="1" noChangeArrowheads="1"/>
          </p:cNvPicPr>
          <p:nvPr/>
        </p:nvPicPr>
        <p:blipFill>
          <a:blip r:embed="rId3"/>
          <a:srcRect/>
          <a:stretch>
            <a:fillRect/>
          </a:stretch>
        </p:blipFill>
        <p:spPr bwMode="auto">
          <a:xfrm>
            <a:off x="5437188" y="2514600"/>
            <a:ext cx="2774950" cy="1433513"/>
          </a:xfrm>
          <a:prstGeom prst="rect">
            <a:avLst/>
          </a:prstGeom>
          <a:solidFill>
            <a:schemeClr val="bg1"/>
          </a:solidFill>
          <a:ln w="38100">
            <a:solidFill>
              <a:srgbClr val="FFFA05"/>
            </a:solidFill>
            <a:miter lim="800000"/>
            <a:headEnd/>
            <a:tailEnd/>
          </a:ln>
        </p:spPr>
      </p:pic>
      <p:pic>
        <p:nvPicPr>
          <p:cNvPr id="97286" name="Picture 7" descr="Scorer param                                                   00043858Macintosh HD                   BBD12A06:"/>
          <p:cNvPicPr>
            <a:picLocks noChangeAspect="1" noChangeArrowheads="1"/>
          </p:cNvPicPr>
          <p:nvPr/>
        </p:nvPicPr>
        <p:blipFill>
          <a:blip r:embed="rId4"/>
          <a:srcRect/>
          <a:stretch>
            <a:fillRect/>
          </a:stretch>
        </p:blipFill>
        <p:spPr bwMode="auto">
          <a:xfrm>
            <a:off x="5383213" y="4953000"/>
            <a:ext cx="2884487" cy="660400"/>
          </a:xfrm>
          <a:prstGeom prst="rect">
            <a:avLst/>
          </a:prstGeom>
          <a:solidFill>
            <a:schemeClr val="bg1"/>
          </a:solidFill>
          <a:ln w="38100">
            <a:solidFill>
              <a:srgbClr val="FFFA05"/>
            </a:solidFill>
            <a:miter lim="800000"/>
            <a:headEnd/>
            <a:tailEnd/>
          </a:ln>
        </p:spPr>
      </p:pic>
      <p:sp>
        <p:nvSpPr>
          <p:cNvPr id="97287" name="TextBox 6"/>
          <p:cNvSpPr txBox="1">
            <a:spLocks noChangeArrowheads="1"/>
          </p:cNvSpPr>
          <p:nvPr/>
        </p:nvSpPr>
        <p:spPr bwMode="auto">
          <a:xfrm>
            <a:off x="0" y="6150114"/>
            <a:ext cx="3574115" cy="461665"/>
          </a:xfrm>
          <a:prstGeom prst="rect">
            <a:avLst/>
          </a:prstGeom>
          <a:solidFill>
            <a:srgbClr val="FFFF00"/>
          </a:solidFill>
          <a:ln w="38100">
            <a:solidFill>
              <a:schemeClr val="accent2"/>
            </a:solidFill>
            <a:miter lim="800000"/>
            <a:headEnd/>
            <a:tailEnd/>
          </a:ln>
        </p:spPr>
        <p:txBody>
          <a:bodyPr wrap="none">
            <a:prstTxWarp prst="textNoShape">
              <a:avLst/>
            </a:prstTxWarp>
            <a:spAutoFit/>
          </a:bodyPr>
          <a:lstStyle/>
          <a:p>
            <a:r>
              <a:rPr lang="en-US" sz="2400" dirty="0" smtClean="0">
                <a:solidFill>
                  <a:srgbClr val="000000"/>
                </a:solidFill>
              </a:rPr>
              <a:t>Adapted from </a:t>
            </a:r>
            <a:r>
              <a:rPr lang="en-US" sz="2400" dirty="0">
                <a:solidFill>
                  <a:srgbClr val="000000"/>
                </a:solidFill>
              </a:rPr>
              <a:t>S. Koch</a:t>
            </a:r>
          </a:p>
        </p:txBody>
      </p:sp>
      <p:sp>
        <p:nvSpPr>
          <p:cNvPr id="8" name="Right Arrow 7"/>
          <p:cNvSpPr/>
          <p:nvPr/>
        </p:nvSpPr>
        <p:spPr bwMode="auto">
          <a:xfrm>
            <a:off x="0" y="492556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New Roman" charset="0"/>
            </a:endParaRPr>
          </a:p>
        </p:txBody>
      </p:sp>
      <p:sp>
        <p:nvSpPr>
          <p:cNvPr id="9" name="Down Arrow 8"/>
          <p:cNvSpPr/>
          <p:nvPr/>
        </p:nvSpPr>
        <p:spPr bwMode="auto">
          <a:xfrm>
            <a:off x="7162800" y="4038600"/>
            <a:ext cx="484632" cy="8260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Times New Roman" charset="0"/>
            </a:endParaRPr>
          </a:p>
        </p:txBody>
      </p:sp>
      <p:sp>
        <p:nvSpPr>
          <p:cNvPr id="10" name="TextBox 6"/>
          <p:cNvSpPr txBox="1">
            <a:spLocks noChangeArrowheads="1"/>
          </p:cNvSpPr>
          <p:nvPr/>
        </p:nvSpPr>
        <p:spPr bwMode="auto">
          <a:xfrm>
            <a:off x="5181600" y="6172200"/>
            <a:ext cx="3413765" cy="461665"/>
          </a:xfrm>
          <a:prstGeom prst="rect">
            <a:avLst/>
          </a:prstGeom>
          <a:solidFill>
            <a:srgbClr val="FFFF00"/>
          </a:solidFill>
          <a:ln w="38100">
            <a:solidFill>
              <a:schemeClr val="accent2"/>
            </a:solidFill>
            <a:miter lim="800000"/>
            <a:headEnd/>
            <a:tailEnd/>
          </a:ln>
        </p:spPr>
        <p:txBody>
          <a:bodyPr wrap="none">
            <a:prstTxWarp prst="textNoShape">
              <a:avLst/>
            </a:prstTxWarp>
            <a:spAutoFit/>
          </a:bodyPr>
          <a:lstStyle/>
          <a:p>
            <a:r>
              <a:rPr lang="en-US" sz="2400" dirty="0" smtClean="0">
                <a:solidFill>
                  <a:srgbClr val="000000"/>
                </a:solidFill>
              </a:rPr>
              <a:t>Stability    Curvature</a:t>
            </a:r>
            <a:endParaRPr lang="en-US" sz="2400" dirty="0">
              <a:solidFill>
                <a:srgbClr val="000000"/>
              </a:solidFill>
            </a:endParaRPr>
          </a:p>
        </p:txBody>
      </p:sp>
      <p:cxnSp>
        <p:nvCxnSpPr>
          <p:cNvPr id="12" name="Straight Arrow Connector 11"/>
          <p:cNvCxnSpPr/>
          <p:nvPr/>
        </p:nvCxnSpPr>
        <p:spPr bwMode="auto">
          <a:xfrm rot="5400000" flipH="1" flipV="1">
            <a:off x="5676900" y="5753100"/>
            <a:ext cx="533400" cy="457200"/>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rot="16200000" flipV="1">
            <a:off x="7239000" y="5791200"/>
            <a:ext cx="533400" cy="228600"/>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dirty="0" smtClean="0"/>
              <a:t>Curvature Defines the Duct: </a:t>
            </a:r>
            <a:br>
              <a:rPr lang="en-US" dirty="0" smtClean="0"/>
            </a:br>
            <a:r>
              <a:rPr lang="en-US" sz="3600" dirty="0" smtClean="0">
                <a:solidFill>
                  <a:srgbClr val="CCFFCC"/>
                </a:solidFill>
              </a:rPr>
              <a:t>Don’t Think of Bores as Trapped in the Stable Nocturnal Boundary Layer</a:t>
            </a:r>
            <a:endParaRPr lang="en-US" sz="3600" dirty="0">
              <a:solidFill>
                <a:srgbClr val="CCFFCC"/>
              </a:solidFill>
            </a:endParaRPr>
          </a:p>
        </p:txBody>
      </p:sp>
      <p:pic>
        <p:nvPicPr>
          <p:cNvPr id="3" name="Picture 2" descr="Screen Shot 2016-09-18 at 11.51.29 AM.png"/>
          <p:cNvPicPr>
            <a:picLocks noChangeAspect="1"/>
          </p:cNvPicPr>
          <p:nvPr/>
        </p:nvPicPr>
        <p:blipFill>
          <a:blip r:embed="rId3"/>
          <a:stretch>
            <a:fillRect/>
          </a:stretch>
        </p:blipFill>
        <p:spPr>
          <a:xfrm>
            <a:off x="990600" y="2057400"/>
            <a:ext cx="6553200" cy="4564762"/>
          </a:xfrm>
          <a:prstGeom prst="rect">
            <a:avLst/>
          </a:prstGeom>
          <a:ln w="63500">
            <a:solidFill>
              <a:srgbClr val="FF66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dirty="0" smtClean="0"/>
              <a:t>Curvature Defines the Duct: </a:t>
            </a:r>
            <a:br>
              <a:rPr lang="en-US" dirty="0" smtClean="0"/>
            </a:br>
            <a:r>
              <a:rPr lang="en-US" sz="3600" dirty="0" smtClean="0">
                <a:solidFill>
                  <a:srgbClr val="CCFFCC"/>
                </a:solidFill>
              </a:rPr>
              <a:t>Don’t Think of Bores as Trapped in the Stable Nocturnal Boundary Layer</a:t>
            </a:r>
            <a:endParaRPr lang="en-US" sz="3600" dirty="0">
              <a:solidFill>
                <a:srgbClr val="CCFFCC"/>
              </a:solidFill>
            </a:endParaRPr>
          </a:p>
        </p:txBody>
      </p:sp>
      <p:pic>
        <p:nvPicPr>
          <p:cNvPr id="3" name="Picture 2" descr="Screen Shot 2016-09-18 at 11.51.29 AM.png"/>
          <p:cNvPicPr>
            <a:picLocks noChangeAspect="1"/>
          </p:cNvPicPr>
          <p:nvPr/>
        </p:nvPicPr>
        <p:blipFill>
          <a:blip r:embed="rId3"/>
          <a:stretch>
            <a:fillRect/>
          </a:stretch>
        </p:blipFill>
        <p:spPr>
          <a:xfrm>
            <a:off x="990600" y="2217038"/>
            <a:ext cx="6553200" cy="4564762"/>
          </a:xfrm>
          <a:prstGeom prst="rect">
            <a:avLst/>
          </a:prstGeom>
          <a:ln w="63500">
            <a:solidFill>
              <a:srgbClr val="FF6600"/>
            </a:solidFill>
          </a:ln>
        </p:spPr>
      </p:pic>
      <p:sp>
        <p:nvSpPr>
          <p:cNvPr id="4" name="TextBox 3"/>
          <p:cNvSpPr txBox="1"/>
          <p:nvPr/>
        </p:nvSpPr>
        <p:spPr>
          <a:xfrm>
            <a:off x="533400" y="4318337"/>
            <a:ext cx="1650662" cy="1015663"/>
          </a:xfrm>
          <a:prstGeom prst="rect">
            <a:avLst/>
          </a:prstGeom>
          <a:solidFill>
            <a:srgbClr val="3366FF"/>
          </a:solidFill>
          <a:ln w="63500">
            <a:solidFill>
              <a:srgbClr val="010001"/>
            </a:solidFill>
          </a:ln>
        </p:spPr>
        <p:txBody>
          <a:bodyPr wrap="none" rtlCol="0">
            <a:spAutoFit/>
          </a:bodyPr>
          <a:lstStyle/>
          <a:p>
            <a:pPr algn="ctr"/>
            <a:r>
              <a:rPr lang="en-US" sz="2000" dirty="0" smtClean="0">
                <a:solidFill>
                  <a:schemeClr val="tx2"/>
                </a:solidFill>
              </a:rPr>
              <a:t>Curvature</a:t>
            </a:r>
          </a:p>
          <a:p>
            <a:pPr algn="ctr"/>
            <a:r>
              <a:rPr lang="en-US" sz="2000" dirty="0" smtClean="0">
                <a:solidFill>
                  <a:schemeClr val="tx2"/>
                </a:solidFill>
              </a:rPr>
              <a:t>Defines the</a:t>
            </a:r>
          </a:p>
          <a:p>
            <a:pPr algn="ctr"/>
            <a:r>
              <a:rPr lang="en-US" sz="2000" dirty="0" smtClean="0">
                <a:solidFill>
                  <a:schemeClr val="tx2"/>
                </a:solidFill>
              </a:rPr>
              <a:t>duct</a:t>
            </a:r>
            <a:endParaRPr lang="en-US" sz="2000" dirty="0">
              <a:solidFill>
                <a:schemeClr val="tx2"/>
              </a:solidFill>
            </a:endParaRPr>
          </a:p>
        </p:txBody>
      </p:sp>
      <p:cxnSp>
        <p:nvCxnSpPr>
          <p:cNvPr id="6" name="Straight Arrow Connector 5"/>
          <p:cNvCxnSpPr/>
          <p:nvPr/>
        </p:nvCxnSpPr>
        <p:spPr>
          <a:xfrm>
            <a:off x="2133600" y="4876800"/>
            <a:ext cx="7620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09800" y="4876800"/>
            <a:ext cx="3733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0" y="609600"/>
            <a:ext cx="9144000" cy="6096000"/>
          </a:xfrm>
        </p:spPr>
        <p:txBody>
          <a:bodyPr/>
          <a:lstStyle/>
          <a:p>
            <a:pPr marL="342900" lvl="1" indent="-342900">
              <a:buNone/>
            </a:pPr>
            <a:endParaRPr lang="en-US" dirty="0" smtClean="0"/>
          </a:p>
          <a:p>
            <a:pPr marL="342900" lvl="1" indent="-342900">
              <a:buFontTx/>
              <a:buChar char="•"/>
            </a:pPr>
            <a:r>
              <a:rPr lang="en-US" sz="2600" dirty="0" smtClean="0"/>
              <a:t>Lillo and Parsons (2016) – Importance of representing convection systems to medium range, global NWP. In press</a:t>
            </a:r>
            <a:r>
              <a:rPr lang="en-US" sz="2600" i="1" dirty="0" smtClean="0"/>
              <a:t> Quart. J Roy. Meteor. Soc.</a:t>
            </a:r>
          </a:p>
          <a:p>
            <a:pPr marL="342900" lvl="1" indent="-342900">
              <a:buFontTx/>
              <a:buChar char="•"/>
            </a:pPr>
            <a:endParaRPr lang="en-US" sz="2600" dirty="0" smtClean="0"/>
          </a:p>
          <a:p>
            <a:pPr marL="342900" lvl="1" indent="-342900">
              <a:buFontTx/>
              <a:buChar char="•"/>
            </a:pPr>
            <a:r>
              <a:rPr lang="en-US" sz="2600" dirty="0" smtClean="0"/>
              <a:t>Blake et al. (2016) – Modeling study. Submitted to </a:t>
            </a:r>
            <a:r>
              <a:rPr lang="en-US" sz="2600" i="1" dirty="0" smtClean="0"/>
              <a:t>Mon. </a:t>
            </a:r>
            <a:r>
              <a:rPr lang="en-US" sz="2600" i="1" dirty="0" err="1" smtClean="0"/>
              <a:t>Wea</a:t>
            </a:r>
            <a:r>
              <a:rPr lang="en-US" sz="2600" i="1" dirty="0" smtClean="0"/>
              <a:t>. Rev.</a:t>
            </a:r>
          </a:p>
          <a:p>
            <a:pPr marL="342900" lvl="1" indent="-342900">
              <a:buFontTx/>
              <a:buChar char="•"/>
            </a:pPr>
            <a:endParaRPr lang="en-US" sz="2600" dirty="0" smtClean="0"/>
          </a:p>
          <a:p>
            <a:pPr marL="342900" lvl="1" indent="-342900">
              <a:buFontTx/>
              <a:buChar char="•"/>
            </a:pPr>
            <a:r>
              <a:rPr lang="en-US" sz="2600" dirty="0" smtClean="0"/>
              <a:t> </a:t>
            </a:r>
            <a:r>
              <a:rPr lang="en-US" sz="2600" dirty="0" err="1" smtClean="0"/>
              <a:t>Haghi</a:t>
            </a:r>
            <a:r>
              <a:rPr lang="en-US" sz="2600" dirty="0" smtClean="0"/>
              <a:t> et al. (2016) – Frequency of bores and their relationship to the environment and convective outflow. See talk and poster: Paper to be submitted</a:t>
            </a:r>
          </a:p>
          <a:p>
            <a:pPr marL="342900" lvl="1" indent="-342900">
              <a:buFontTx/>
              <a:buChar char="•"/>
            </a:pPr>
            <a:endParaRPr lang="en-US" sz="2600" dirty="0" smtClean="0"/>
          </a:p>
          <a:p>
            <a:pPr marL="342900" lvl="1" indent="-342900">
              <a:buFontTx/>
              <a:buChar char="•"/>
            </a:pPr>
            <a:r>
              <a:rPr lang="en-US" sz="2600" dirty="0" smtClean="0"/>
              <a:t>Parsons et al. (2016) – Convective instability, </a:t>
            </a:r>
            <a:r>
              <a:rPr lang="en-US" sz="2600" dirty="0" err="1" smtClean="0"/>
              <a:t>LLJs</a:t>
            </a:r>
            <a:r>
              <a:rPr lang="en-US" sz="2600" dirty="0" smtClean="0"/>
              <a:t> and bores lifting. To be submitted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447800" y="1447800"/>
            <a:ext cx="6172200" cy="1815882"/>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IMPLICATIONS OF THE U AND V MAXS:</a:t>
            </a:r>
          </a:p>
          <a:p>
            <a:pPr algn="ctr"/>
            <a:r>
              <a:rPr lang="en-US" sz="2800" dirty="0" smtClean="0">
                <a:solidFill>
                  <a:schemeClr val="bg1"/>
                </a:solidFill>
              </a:rPr>
              <a:t>THE WAVE DUCT VARIES WITH ORIENTATION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6-09-18 at 11.39.03 AM.png"/>
          <p:cNvPicPr>
            <a:picLocks noChangeAspect="1"/>
          </p:cNvPicPr>
          <p:nvPr/>
        </p:nvPicPr>
        <p:blipFill>
          <a:blip r:embed="rId2"/>
          <a:stretch>
            <a:fillRect/>
          </a:stretch>
        </p:blipFill>
        <p:spPr>
          <a:xfrm>
            <a:off x="397565" y="0"/>
            <a:ext cx="8348870" cy="6858000"/>
          </a:xfrm>
          <a:prstGeom prst="rect">
            <a:avLst/>
          </a:prstGeom>
        </p:spPr>
      </p:pic>
      <p:sp>
        <p:nvSpPr>
          <p:cNvPr id="4" name="TextBox 3"/>
          <p:cNvSpPr txBox="1"/>
          <p:nvPr/>
        </p:nvSpPr>
        <p:spPr>
          <a:xfrm>
            <a:off x="1828800" y="3581400"/>
            <a:ext cx="485029"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U</a:t>
            </a:r>
            <a:endParaRPr lang="en-US" sz="3200" dirty="0">
              <a:solidFill>
                <a:schemeClr val="bg2"/>
              </a:solidFill>
            </a:endParaRPr>
          </a:p>
        </p:txBody>
      </p:sp>
      <p:sp>
        <p:nvSpPr>
          <p:cNvPr id="5" name="TextBox 4"/>
          <p:cNvSpPr txBox="1"/>
          <p:nvPr/>
        </p:nvSpPr>
        <p:spPr>
          <a:xfrm>
            <a:off x="6144371" y="3581400"/>
            <a:ext cx="466794"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V</a:t>
            </a:r>
            <a:endParaRPr lang="en-US" sz="3200" dirty="0">
              <a:solidFill>
                <a:schemeClr val="bg2"/>
              </a:solidFill>
            </a:endParaRPr>
          </a:p>
        </p:txBody>
      </p:sp>
      <p:sp>
        <p:nvSpPr>
          <p:cNvPr id="6" name="TextBox 5"/>
          <p:cNvSpPr txBox="1"/>
          <p:nvPr/>
        </p:nvSpPr>
        <p:spPr>
          <a:xfrm>
            <a:off x="1219200" y="381000"/>
            <a:ext cx="1258678"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CAPE</a:t>
            </a:r>
            <a:endParaRPr lang="en-US" sz="3200" dirty="0">
              <a:solidFill>
                <a:schemeClr val="bg2"/>
              </a:solidFill>
            </a:endParaRPr>
          </a:p>
        </p:txBody>
      </p:sp>
      <p:sp>
        <p:nvSpPr>
          <p:cNvPr id="7" name="TextBox 6"/>
          <p:cNvSpPr txBox="1"/>
          <p:nvPr/>
        </p:nvSpPr>
        <p:spPr>
          <a:xfrm>
            <a:off x="5486400" y="304800"/>
            <a:ext cx="950901" cy="584776"/>
          </a:xfrm>
          <a:prstGeom prst="rect">
            <a:avLst/>
          </a:prstGeom>
          <a:solidFill>
            <a:schemeClr val="tx2"/>
          </a:solidFill>
          <a:ln w="63500">
            <a:solidFill>
              <a:schemeClr val="bg2"/>
            </a:solidFill>
          </a:ln>
        </p:spPr>
        <p:txBody>
          <a:bodyPr wrap="none" rtlCol="0">
            <a:spAutoFit/>
          </a:bodyPr>
          <a:lstStyle/>
          <a:p>
            <a:r>
              <a:rPr lang="en-US" sz="3200" dirty="0" smtClean="0">
                <a:solidFill>
                  <a:schemeClr val="bg2"/>
                </a:solidFill>
              </a:rPr>
              <a:t>CIN</a:t>
            </a:r>
            <a:endParaRPr lang="en-US" sz="3200" dirty="0">
              <a:solidFill>
                <a:schemeClr val="bg2"/>
              </a:solidFill>
            </a:endParaRPr>
          </a:p>
        </p:txBody>
      </p:sp>
      <p:sp>
        <p:nvSpPr>
          <p:cNvPr id="8" name="TextBox 7"/>
          <p:cNvSpPr txBox="1"/>
          <p:nvPr/>
        </p:nvSpPr>
        <p:spPr>
          <a:xfrm>
            <a:off x="1371600" y="1371600"/>
            <a:ext cx="6172200" cy="52322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Implications for ducting</a:t>
            </a:r>
            <a:endParaRPr lang="en-US" sz="2800" dirty="0">
              <a:solidFill>
                <a:schemeClr val="bg1"/>
              </a:solidFill>
            </a:endParaRPr>
          </a:p>
        </p:txBody>
      </p:sp>
      <p:sp>
        <p:nvSpPr>
          <p:cNvPr id="9" name="TextBox 8"/>
          <p:cNvSpPr txBox="1"/>
          <p:nvPr/>
        </p:nvSpPr>
        <p:spPr>
          <a:xfrm>
            <a:off x="990600" y="4658380"/>
            <a:ext cx="2971800" cy="52322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Deeper, weaker</a:t>
            </a:r>
            <a:endParaRPr lang="en-US" sz="2800" dirty="0">
              <a:solidFill>
                <a:schemeClr val="bg1"/>
              </a:solidFill>
            </a:endParaRPr>
          </a:p>
        </p:txBody>
      </p:sp>
      <p:sp>
        <p:nvSpPr>
          <p:cNvPr id="10" name="TextBox 9"/>
          <p:cNvSpPr txBox="1"/>
          <p:nvPr/>
        </p:nvSpPr>
        <p:spPr>
          <a:xfrm>
            <a:off x="5181600" y="4953000"/>
            <a:ext cx="2209800" cy="523220"/>
          </a:xfrm>
          <a:prstGeom prst="rect">
            <a:avLst/>
          </a:prstGeom>
          <a:solidFill>
            <a:srgbClr val="FFFF00"/>
          </a:solidFill>
          <a:ln w="63500">
            <a:solidFill>
              <a:schemeClr val="bg2"/>
            </a:solidFill>
          </a:ln>
        </p:spPr>
        <p:txBody>
          <a:bodyPr wrap="square" rtlCol="0">
            <a:spAutoFit/>
          </a:bodyPr>
          <a:lstStyle/>
          <a:p>
            <a:pPr algn="ctr"/>
            <a:r>
              <a:rPr lang="en-US" sz="2800" dirty="0" smtClean="0">
                <a:solidFill>
                  <a:schemeClr val="bg1"/>
                </a:solidFill>
              </a:rPr>
              <a:t>Shallow</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The Evidence</a:t>
            </a:r>
            <a:endParaRPr lang="en-US" dirty="0"/>
          </a:p>
        </p:txBody>
      </p:sp>
      <p:sp>
        <p:nvSpPr>
          <p:cNvPr id="3" name="Content Placeholder 2"/>
          <p:cNvSpPr>
            <a:spLocks noGrp="1"/>
          </p:cNvSpPr>
          <p:nvPr>
            <p:ph idx="1"/>
          </p:nvPr>
        </p:nvSpPr>
        <p:spPr>
          <a:xfrm>
            <a:off x="228600" y="1219200"/>
            <a:ext cx="8686800" cy="4191000"/>
          </a:xfrm>
        </p:spPr>
        <p:txBody>
          <a:bodyPr/>
          <a:lstStyle/>
          <a:p>
            <a:pPr marL="514350" indent="-514350">
              <a:buFont typeface="Wingdings" charset="2"/>
              <a:buChar char="ü"/>
            </a:pPr>
            <a:r>
              <a:rPr lang="en-US" sz="2400" dirty="0" smtClean="0"/>
              <a:t>Most observed density currents generate bores as predicted by theory in a partially blocked flow</a:t>
            </a:r>
          </a:p>
          <a:p>
            <a:pPr marL="514350" indent="-514350">
              <a:buFont typeface="Wingdings" charset="2"/>
              <a:buChar char="ü"/>
            </a:pPr>
            <a:endParaRPr lang="en-US" sz="2400" dirty="0" smtClean="0"/>
          </a:p>
          <a:p>
            <a:pPr marL="514350" indent="-514350">
              <a:buFont typeface="Wingdings" charset="2"/>
              <a:buChar char="ü"/>
            </a:pPr>
            <a:r>
              <a:rPr lang="en-US" sz="2400" dirty="0" smtClean="0"/>
              <a:t> The “curvature” of the jet creates a deep and favorable wave duct that varies with orientation with deep (lower troposphere) and substantial (~1 km) lifting. Expected from departures from the two-layer linear theory (se Kevin). The duct is deeper than the stable boundary layer</a:t>
            </a:r>
          </a:p>
          <a:p>
            <a:pPr marL="514350" indent="-514350">
              <a:buFont typeface="Wingdings" charset="2"/>
              <a:buChar char="ü"/>
            </a:pPr>
            <a:endParaRPr lang="en-US" sz="2400" dirty="0" smtClean="0"/>
          </a:p>
          <a:p>
            <a:pPr marL="514350" indent="-514350">
              <a:buFont typeface="Wingdings" charset="2"/>
              <a:buChar char="ü"/>
            </a:pPr>
            <a:r>
              <a:rPr lang="en-US" sz="2400" dirty="0" smtClean="0">
                <a:solidFill>
                  <a:schemeClr val="tx2"/>
                </a:solidFill>
              </a:rPr>
              <a:t>Modeling (Blake et al. 2016 – submitted) and observations show this lifting creating a favorable inflow toward the density current with greatly reduced CIN</a:t>
            </a:r>
          </a:p>
          <a:p>
            <a:pPr marL="514350" indent="-514350">
              <a:buNone/>
            </a:pPr>
            <a:r>
              <a:rPr 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6-02-23 at 10.06.27 AM.png"/>
          <p:cNvPicPr>
            <a:picLocks noChangeAspect="1"/>
          </p:cNvPicPr>
          <p:nvPr/>
        </p:nvPicPr>
        <p:blipFill>
          <a:blip r:embed="rId2"/>
          <a:stretch>
            <a:fillRect/>
          </a:stretch>
        </p:blipFill>
        <p:spPr>
          <a:xfrm>
            <a:off x="1066800" y="-165618"/>
            <a:ext cx="6934200" cy="7111092"/>
          </a:xfrm>
          <a:prstGeom prst="rect">
            <a:avLst/>
          </a:prstGeom>
        </p:spPr>
      </p:pic>
      <p:sp>
        <p:nvSpPr>
          <p:cNvPr id="4" name="TextBox 3"/>
          <p:cNvSpPr txBox="1"/>
          <p:nvPr/>
        </p:nvSpPr>
        <p:spPr>
          <a:xfrm>
            <a:off x="4267200" y="6400799"/>
            <a:ext cx="4876800" cy="457201"/>
          </a:xfrm>
          <a:prstGeom prst="rect">
            <a:avLst/>
          </a:prstGeom>
          <a:noFill/>
        </p:spPr>
        <p:txBody>
          <a:bodyPr wrap="square" rtlCol="0">
            <a:spAutoFit/>
          </a:bodyPr>
          <a:lstStyle/>
          <a:p>
            <a:r>
              <a:rPr lang="en-US" sz="2400" dirty="0" smtClean="0">
                <a:solidFill>
                  <a:schemeClr val="bg2"/>
                </a:solidFill>
              </a:rPr>
              <a:t>From Blake et al. (2016)</a:t>
            </a:r>
            <a:endParaRPr lang="en-US" sz="2400" dirty="0">
              <a:solidFill>
                <a:schemeClr val="bg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200" dirty="0" smtClean="0">
                <a:latin typeface="Palatino"/>
                <a:cs typeface="Palatino"/>
              </a:rPr>
              <a:t>Elevated Buoyancy</a:t>
            </a:r>
            <a:br>
              <a:rPr lang="en-US" sz="4200" dirty="0" smtClean="0">
                <a:latin typeface="Palatino"/>
                <a:cs typeface="Palatino"/>
              </a:rPr>
            </a:br>
            <a:r>
              <a:rPr lang="en-US" sz="4200" dirty="0" smtClean="0">
                <a:latin typeface="Palatino"/>
                <a:cs typeface="Palatino"/>
              </a:rPr>
              <a:t>1030 UTC</a:t>
            </a:r>
            <a:endParaRPr lang="en-US" sz="4200" dirty="0">
              <a:latin typeface="Palatino"/>
              <a:cs typeface="Palatino"/>
            </a:endParaRPr>
          </a:p>
        </p:txBody>
      </p:sp>
      <p:pic>
        <p:nvPicPr>
          <p:cNvPr id="4" name="Picture 3" descr="315degB1030.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53328" y="2153742"/>
            <a:ext cx="4490671" cy="3651879"/>
          </a:xfrm>
          <a:prstGeom prst="rect">
            <a:avLst/>
          </a:prstGeom>
        </p:spPr>
      </p:pic>
      <p:pic>
        <p:nvPicPr>
          <p:cNvPr id="5" name="Picture 4" descr="0degB1030.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1937" y="2153742"/>
            <a:ext cx="4321391" cy="3651879"/>
          </a:xfrm>
          <a:prstGeom prst="rect">
            <a:avLst/>
          </a:prstGeom>
        </p:spPr>
      </p:pic>
      <p:pic>
        <p:nvPicPr>
          <p:cNvPr id="6" name="Picture 5" descr="Buoycolorbar.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9122" y="6293614"/>
            <a:ext cx="3208412" cy="564386"/>
          </a:xfrm>
          <a:prstGeom prst="rect">
            <a:avLst/>
          </a:prstGeom>
        </p:spPr>
      </p:pic>
      <p:pic>
        <p:nvPicPr>
          <p:cNvPr id="7" name="Picture 6" descr="BEqn.pn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68090" y="666280"/>
            <a:ext cx="3675910" cy="762925"/>
          </a:xfrm>
          <a:prstGeom prst="rect">
            <a:avLst/>
          </a:prstGeom>
        </p:spPr>
      </p:pic>
      <p:pic>
        <p:nvPicPr>
          <p:cNvPr id="8" name="Picture 7" descr="lbldistance.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06287" y="5805621"/>
            <a:ext cx="1294082" cy="286609"/>
          </a:xfrm>
          <a:prstGeom prst="rect">
            <a:avLst/>
          </a:prstGeom>
        </p:spPr>
      </p:pic>
      <p:pic>
        <p:nvPicPr>
          <p:cNvPr id="9" name="Picture 8" descr="lblheight.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451" y="3109049"/>
            <a:ext cx="295486" cy="1734791"/>
          </a:xfrm>
          <a:prstGeom prst="rect">
            <a:avLst/>
          </a:prstGeom>
        </p:spPr>
      </p:pic>
      <p:sp>
        <p:nvSpPr>
          <p:cNvPr id="10" name="TextBox 9"/>
          <p:cNvSpPr txBox="1"/>
          <p:nvPr/>
        </p:nvSpPr>
        <p:spPr>
          <a:xfrm>
            <a:off x="331937" y="1707343"/>
            <a:ext cx="8812062" cy="369332"/>
          </a:xfrm>
          <a:prstGeom prst="rect">
            <a:avLst/>
          </a:prstGeom>
          <a:noFill/>
        </p:spPr>
        <p:txBody>
          <a:bodyPr wrap="square" rtlCol="0">
            <a:spAutoFit/>
          </a:bodyPr>
          <a:lstStyle/>
          <a:p>
            <a:pPr defTabSz="457200" fontAlgn="auto">
              <a:spcBef>
                <a:spcPts val="0"/>
              </a:spcBef>
              <a:spcAft>
                <a:spcPts val="0"/>
              </a:spcAft>
            </a:pPr>
            <a:r>
              <a:rPr lang="en-US" sz="1800" dirty="0" smtClean="0">
                <a:solidFill>
                  <a:prstClr val="white"/>
                </a:solidFill>
                <a:latin typeface="Calisto MT"/>
              </a:rPr>
              <a:t>                </a:t>
            </a:r>
            <a:r>
              <a:rPr lang="en-US" sz="1800" dirty="0" smtClean="0">
                <a:solidFill>
                  <a:srgbClr val="333333"/>
                </a:solidFill>
                <a:latin typeface="Palatino"/>
                <a:cs typeface="Palatino"/>
              </a:rPr>
              <a:t> 0º Region (South End)                                      315º Region (SE End)</a:t>
            </a:r>
            <a:endParaRPr lang="en-US" sz="1800" dirty="0">
              <a:solidFill>
                <a:srgbClr val="333333"/>
              </a:solidFill>
              <a:latin typeface="Palatino"/>
              <a:cs typeface="Palatino"/>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7449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endParaRPr lang="en-US" dirty="0"/>
          </a:p>
        </p:txBody>
      </p:sp>
      <p:pic>
        <p:nvPicPr>
          <p:cNvPr id="3" name="Picture 2" descr="Screen Shot 2016-02-23 at 10.07.21 AM.png"/>
          <p:cNvPicPr>
            <a:picLocks noChangeAspect="1"/>
          </p:cNvPicPr>
          <p:nvPr/>
        </p:nvPicPr>
        <p:blipFill>
          <a:blip r:embed="rId2"/>
          <a:stretch>
            <a:fillRect/>
          </a:stretch>
        </p:blipFill>
        <p:spPr>
          <a:xfrm>
            <a:off x="10205" y="-1"/>
            <a:ext cx="9133795" cy="6865671"/>
          </a:xfrm>
          <a:prstGeom prst="rect">
            <a:avLst/>
          </a:prstGeom>
        </p:spPr>
      </p:pic>
      <p:sp>
        <p:nvSpPr>
          <p:cNvPr id="5" name="TextBox 4"/>
          <p:cNvSpPr txBox="1"/>
          <p:nvPr/>
        </p:nvSpPr>
        <p:spPr>
          <a:xfrm>
            <a:off x="3352800" y="0"/>
            <a:ext cx="1527181" cy="707886"/>
          </a:xfrm>
          <a:prstGeom prst="rect">
            <a:avLst/>
          </a:prstGeom>
          <a:noFill/>
        </p:spPr>
        <p:txBody>
          <a:bodyPr wrap="none" rtlCol="0">
            <a:spAutoFit/>
          </a:bodyPr>
          <a:lstStyle/>
          <a:p>
            <a:r>
              <a:rPr lang="en-US" dirty="0" smtClean="0">
                <a:solidFill>
                  <a:schemeClr val="bg2"/>
                </a:solidFill>
              </a:rPr>
              <a:t>CAPE</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t>
            </a:r>
            <a:endParaRPr lang="en-US" dirty="0"/>
          </a:p>
        </p:txBody>
      </p:sp>
      <p:pic>
        <p:nvPicPr>
          <p:cNvPr id="3" name="Picture 2" descr="Screen Shot 2016-02-23 at 10.07.54 AM.png"/>
          <p:cNvPicPr>
            <a:picLocks noChangeAspect="1"/>
          </p:cNvPicPr>
          <p:nvPr/>
        </p:nvPicPr>
        <p:blipFill>
          <a:blip r:embed="rId2"/>
          <a:stretch>
            <a:fillRect/>
          </a:stretch>
        </p:blipFill>
        <p:spPr>
          <a:xfrm>
            <a:off x="1" y="-159664"/>
            <a:ext cx="8940584" cy="7017664"/>
          </a:xfrm>
          <a:prstGeom prst="rect">
            <a:avLst/>
          </a:prstGeom>
        </p:spPr>
      </p:pic>
      <p:sp>
        <p:nvSpPr>
          <p:cNvPr id="4" name="TextBox 3"/>
          <p:cNvSpPr txBox="1"/>
          <p:nvPr/>
        </p:nvSpPr>
        <p:spPr>
          <a:xfrm>
            <a:off x="3276600" y="0"/>
            <a:ext cx="1142460" cy="707886"/>
          </a:xfrm>
          <a:prstGeom prst="rect">
            <a:avLst/>
          </a:prstGeom>
          <a:noFill/>
        </p:spPr>
        <p:txBody>
          <a:bodyPr wrap="none" rtlCol="0">
            <a:spAutoFit/>
          </a:bodyPr>
          <a:lstStyle/>
          <a:p>
            <a:r>
              <a:rPr lang="en-US" dirty="0" smtClean="0">
                <a:solidFill>
                  <a:schemeClr val="bg2"/>
                </a:solidFill>
              </a:rPr>
              <a:t>CIN</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5181600"/>
          </a:xfrm>
        </p:spPr>
        <p:txBody>
          <a:bodyPr/>
          <a:lstStyle/>
          <a:p>
            <a:r>
              <a:rPr lang="en-US" sz="2400" dirty="0" smtClean="0"/>
              <a:t>Critical role of LLJ in moisture advection/CAPE/CIN and creating deep, 3-D wave ducts allowing long-lived waves with deep, strong ascent</a:t>
            </a:r>
          </a:p>
          <a:p>
            <a:endParaRPr lang="en-US" sz="2400" dirty="0" smtClean="0"/>
          </a:p>
          <a:p>
            <a:r>
              <a:rPr lang="en-US" sz="2400" dirty="0" smtClean="0"/>
              <a:t>Daytime convection is often maintained by density currents (cold pools). As the night </a:t>
            </a:r>
            <a:r>
              <a:rPr lang="en-US" sz="2400" dirty="0" err="1" smtClean="0"/>
              <a:t>progesses</a:t>
            </a:r>
            <a:r>
              <a:rPr lang="en-US" sz="2400" dirty="0" smtClean="0"/>
              <a:t>, MCS become </a:t>
            </a:r>
            <a:r>
              <a:rPr lang="en-US" sz="2400" dirty="0" smtClean="0">
                <a:solidFill>
                  <a:srgbClr val="FFFF00"/>
                </a:solidFill>
              </a:rPr>
              <a:t>” bore aided” </a:t>
            </a:r>
            <a:r>
              <a:rPr lang="en-US" sz="2400" dirty="0" smtClean="0">
                <a:solidFill>
                  <a:schemeClr val="tx2"/>
                </a:solidFill>
              </a:rPr>
              <a:t>or “bore maintained.”</a:t>
            </a:r>
            <a:r>
              <a:rPr lang="en-US" sz="2400" dirty="0" smtClean="0"/>
              <a:t> Later in the night when the </a:t>
            </a:r>
            <a:r>
              <a:rPr lang="en-US" sz="2400" u="dbl" dirty="0" smtClean="0"/>
              <a:t>kinematics</a:t>
            </a:r>
            <a:r>
              <a:rPr lang="en-US" sz="2400" dirty="0" smtClean="0"/>
              <a:t> suggest nocturnal MCS are cold pool-driven, the </a:t>
            </a:r>
            <a:r>
              <a:rPr lang="en-US" sz="2400" u="dbl" dirty="0" smtClean="0"/>
              <a:t>dynamics</a:t>
            </a:r>
            <a:r>
              <a:rPr lang="en-US" sz="2400" dirty="0" smtClean="0"/>
              <a:t> are often likely to </a:t>
            </a:r>
            <a:r>
              <a:rPr lang="en-US" sz="2400" dirty="0" smtClean="0">
                <a:solidFill>
                  <a:schemeClr val="tx2"/>
                </a:solidFill>
              </a:rPr>
              <a:t>“bore aided in partially blocked flow”</a:t>
            </a:r>
            <a:r>
              <a:rPr lang="en-US" sz="2400" dirty="0" smtClean="0"/>
              <a:t>. </a:t>
            </a:r>
          </a:p>
          <a:p>
            <a:endParaRPr lang="en-US" sz="2400" dirty="0" smtClean="0"/>
          </a:p>
          <a:p>
            <a:r>
              <a:rPr lang="en-US" sz="2400" dirty="0" smtClean="0">
                <a:solidFill>
                  <a:schemeClr val="tx2"/>
                </a:solidFill>
              </a:rPr>
              <a:t>“Bore-driven convection”</a:t>
            </a:r>
            <a:r>
              <a:rPr lang="en-US" sz="2400" dirty="0" smtClean="0"/>
              <a:t> is supported by previous idealized modeling by Parker and colleagues, but with some differences</a:t>
            </a:r>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What is next???</a:t>
            </a:r>
            <a:endParaRPr lang="en-US" dirty="0"/>
          </a:p>
        </p:txBody>
      </p:sp>
      <p:sp>
        <p:nvSpPr>
          <p:cNvPr id="3" name="Content Placeholder 2"/>
          <p:cNvSpPr>
            <a:spLocks noGrp="1"/>
          </p:cNvSpPr>
          <p:nvPr>
            <p:ph idx="1"/>
          </p:nvPr>
        </p:nvSpPr>
        <p:spPr>
          <a:xfrm>
            <a:off x="228600" y="1066800"/>
            <a:ext cx="8686800" cy="4953000"/>
          </a:xfrm>
        </p:spPr>
        <p:txBody>
          <a:bodyPr/>
          <a:lstStyle/>
          <a:p>
            <a:r>
              <a:rPr lang="en-US" sz="2800" dirty="0" smtClean="0"/>
              <a:t>Explore this conceptual model with PECAN data</a:t>
            </a:r>
          </a:p>
          <a:p>
            <a:endParaRPr lang="en-US" sz="2800" dirty="0" smtClean="0"/>
          </a:p>
          <a:p>
            <a:r>
              <a:rPr lang="en-US" sz="2800" dirty="0" smtClean="0"/>
              <a:t>Currently working with the ECMWF to develop and test a convective parameterization.</a:t>
            </a:r>
          </a:p>
          <a:p>
            <a:endParaRPr lang="en-US" sz="2800" dirty="0" smtClean="0"/>
          </a:p>
          <a:p>
            <a:r>
              <a:rPr lang="en-US" sz="2800" dirty="0" smtClean="0"/>
              <a:t>See Kevin </a:t>
            </a:r>
            <a:r>
              <a:rPr lang="en-US" sz="2800" dirty="0" err="1" smtClean="0"/>
              <a:t>Haghi’s</a:t>
            </a:r>
            <a:r>
              <a:rPr lang="en-US" sz="2800" dirty="0" smtClean="0"/>
              <a:t> talk and poster for the careful details, thanks also to Ben Blake, Alan Shapiro, and Stephen Castleberry </a:t>
            </a:r>
          </a:p>
          <a:p>
            <a:endParaRPr lang="en-US" sz="2800" dirty="0" smtClean="0"/>
          </a:p>
          <a:p>
            <a:r>
              <a:rPr lang="en-US" sz="2800" dirty="0" smtClean="0"/>
              <a:t>See the OU BLISS talks for understanding the LLJ dynamics</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A Modest Proposal</a:t>
            </a:r>
            <a:endParaRPr lang="en-US" dirty="0"/>
          </a:p>
        </p:txBody>
      </p:sp>
      <p:sp>
        <p:nvSpPr>
          <p:cNvPr id="3" name="Content Placeholder 2"/>
          <p:cNvSpPr>
            <a:spLocks noGrp="1"/>
          </p:cNvSpPr>
          <p:nvPr>
            <p:ph idx="1"/>
          </p:nvPr>
        </p:nvSpPr>
        <p:spPr>
          <a:xfrm>
            <a:off x="76200" y="533400"/>
            <a:ext cx="9067800" cy="4267200"/>
          </a:xfrm>
        </p:spPr>
        <p:txBody>
          <a:bodyPr/>
          <a:lstStyle/>
          <a:p>
            <a:pPr marL="342900" lvl="1" indent="-342900">
              <a:buNone/>
            </a:pPr>
            <a:endParaRPr lang="en-US" dirty="0" smtClean="0"/>
          </a:p>
          <a:p>
            <a:pPr marL="342900" lvl="1" indent="-342900">
              <a:buFontTx/>
              <a:buChar char="•"/>
            </a:pPr>
            <a:r>
              <a:rPr lang="en-US" dirty="0" smtClean="0"/>
              <a:t>Summer, nocturnal convection over the Great Plains generates bores that are long-lived bores with relatively deep ascent.</a:t>
            </a:r>
          </a:p>
          <a:p>
            <a:pPr marL="342900" lvl="1" indent="-342900">
              <a:buFontTx/>
              <a:buChar char="•"/>
            </a:pPr>
            <a:endParaRPr lang="en-US" dirty="0" smtClean="0"/>
          </a:p>
          <a:p>
            <a:pPr marL="342900" lvl="1" indent="-342900">
              <a:buFontTx/>
              <a:buChar char="•"/>
            </a:pPr>
            <a:r>
              <a:rPr lang="en-US" dirty="0" smtClean="0"/>
              <a:t>As the night progresses….</a:t>
            </a:r>
          </a:p>
          <a:p>
            <a:pPr marL="742950" lvl="2" indent="-342900"/>
            <a:r>
              <a:rPr lang="en-US" dirty="0" smtClean="0"/>
              <a:t> </a:t>
            </a:r>
            <a:r>
              <a:rPr lang="en-US" sz="2800" dirty="0" err="1" smtClean="0"/>
              <a:t>Mesoscale</a:t>
            </a:r>
            <a:r>
              <a:rPr lang="en-US" sz="2800" dirty="0" smtClean="0"/>
              <a:t> convective systems (</a:t>
            </a:r>
            <a:r>
              <a:rPr lang="en-US" sz="2800" dirty="0" err="1" smtClean="0"/>
              <a:t>MCSs</a:t>
            </a:r>
            <a:r>
              <a:rPr lang="en-US" sz="2800" dirty="0" smtClean="0"/>
              <a:t>) will often transition from gust front-driven to </a:t>
            </a:r>
            <a:r>
              <a:rPr lang="en-US" sz="2800" i="1" dirty="0" smtClean="0">
                <a:solidFill>
                  <a:schemeClr val="tx2"/>
                </a:solidFill>
              </a:rPr>
              <a:t>“bore aided convection”</a:t>
            </a:r>
            <a:r>
              <a:rPr lang="en-US" sz="2800" i="1" dirty="0" smtClean="0"/>
              <a:t>.</a:t>
            </a:r>
            <a:endParaRPr lang="en-US" sz="2800" dirty="0" smtClean="0"/>
          </a:p>
          <a:p>
            <a:pPr marL="742950" lvl="2" indent="-342900"/>
            <a:endParaRPr lang="en-US" sz="2800" dirty="0" smtClean="0"/>
          </a:p>
          <a:p>
            <a:pPr marL="742950" lvl="2" indent="-342900"/>
            <a:r>
              <a:rPr lang="en-US" sz="2800" dirty="0" smtClean="0"/>
              <a:t>Strong bore ascent and “favorable” profiles of convective instability can lead </a:t>
            </a:r>
            <a:r>
              <a:rPr lang="en-US" sz="2800" dirty="0" smtClean="0">
                <a:solidFill>
                  <a:schemeClr val="tx2"/>
                </a:solidFill>
              </a:rPr>
              <a:t>to </a:t>
            </a:r>
            <a:r>
              <a:rPr lang="en-US" sz="2800" i="1" dirty="0" smtClean="0">
                <a:solidFill>
                  <a:schemeClr val="tx2"/>
                </a:solidFill>
              </a:rPr>
              <a:t>“bore maintained convection”</a:t>
            </a:r>
            <a:r>
              <a:rPr lang="en-US" sz="2800" dirty="0" smtClean="0">
                <a:solidFill>
                  <a:schemeClr val="tx2"/>
                </a:solidFill>
              </a:rPr>
              <a:t>.</a:t>
            </a:r>
          </a:p>
          <a:p>
            <a:pPr marL="342900" lvl="1" indent="-342900">
              <a:buFontTx/>
              <a:buChar char="•"/>
            </a:pPr>
            <a:endParaRPr lang="en-US" dirty="0" smtClean="0"/>
          </a:p>
          <a:p>
            <a:pPr marL="342900" lvl="1" indent="-342900">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0" y="-228600"/>
            <a:ext cx="9144000" cy="7086600"/>
          </a:xfrm>
          <a:prstGeom prst="rect">
            <a:avLst/>
          </a:prstGeom>
          <a:solidFill>
            <a:schemeClr val="tx1"/>
          </a:solid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0" y="0"/>
            <a:ext cx="9144000" cy="6857999"/>
          </a:xfrm>
          <a:prstGeom prst="rect">
            <a:avLst/>
          </a:prstGeom>
          <a:solidFill>
            <a:schemeClr val="tx1"/>
          </a:solidFill>
          <a:ln>
            <a:solidFill>
              <a:schemeClr val="tx1"/>
            </a:solidFill>
          </a:ln>
        </p:spPr>
      </p:pic>
      <p:sp>
        <p:nvSpPr>
          <p:cNvPr id="5" name="TextBox 4"/>
          <p:cNvSpPr txBox="1"/>
          <p:nvPr/>
        </p:nvSpPr>
        <p:spPr>
          <a:xfrm>
            <a:off x="489260" y="914400"/>
            <a:ext cx="8161209" cy="1077218"/>
          </a:xfrm>
          <a:prstGeom prst="rect">
            <a:avLst/>
          </a:prstGeom>
          <a:solidFill>
            <a:schemeClr val="bg1">
              <a:lumMod val="20000"/>
              <a:lumOff val="80000"/>
            </a:schemeClr>
          </a:solidFill>
          <a:ln w="50800">
            <a:solidFill>
              <a:schemeClr val="bg1"/>
            </a:solidFill>
          </a:ln>
        </p:spPr>
        <p:txBody>
          <a:bodyPr wrap="none" rtlCol="0">
            <a:spAutoFit/>
          </a:bodyPr>
          <a:lstStyle/>
          <a:p>
            <a:pPr algn="ctr"/>
            <a:r>
              <a:rPr lang="en-US" sz="3200" dirty="0" smtClean="0">
                <a:solidFill>
                  <a:srgbClr val="0000FF"/>
                </a:solidFill>
              </a:rPr>
              <a:t>Partially Blocked Regime</a:t>
            </a:r>
          </a:p>
          <a:p>
            <a:pPr algn="ctr"/>
            <a:r>
              <a:rPr lang="en-US" sz="3200" dirty="0" smtClean="0">
                <a:solidFill>
                  <a:srgbClr val="0000FF"/>
                </a:solidFill>
              </a:rPr>
              <a:t>with a stable nocturnal boundary layer </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a="http://schemas.openxmlformats.org/drawingml/2006/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r="http://schemas.openxmlformats.org/officeDocument/2006/relationships"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val="0"/>
              </a:ext>
            </a:extLst>
          </a:blip>
          <a:stretch>
            <a:fillRect/>
          </a:stretch>
        </p:blipFill>
        <p:spPr>
          <a:xfrm>
            <a:off x="0" y="0"/>
            <a:ext cx="9144000" cy="6857999"/>
          </a:xfrm>
          <a:prstGeom prst="rect">
            <a:avLst/>
          </a:prstGeom>
          <a:solidFill>
            <a:schemeClr val="tx1"/>
          </a:solidFill>
          <a:ln>
            <a:solidFill>
              <a:schemeClr val="tx1"/>
            </a:solidFill>
          </a:ln>
        </p:spPr>
      </p:pic>
      <p:sp>
        <p:nvSpPr>
          <p:cNvPr id="5" name="TextBox 4"/>
          <p:cNvSpPr txBox="1"/>
          <p:nvPr/>
        </p:nvSpPr>
        <p:spPr>
          <a:xfrm>
            <a:off x="2438400" y="838200"/>
            <a:ext cx="4761239" cy="584776"/>
          </a:xfrm>
          <a:prstGeom prst="rect">
            <a:avLst/>
          </a:prstGeom>
          <a:solidFill>
            <a:schemeClr val="bg1">
              <a:lumMod val="20000"/>
              <a:lumOff val="80000"/>
            </a:schemeClr>
          </a:solidFill>
          <a:ln w="50800">
            <a:solidFill>
              <a:schemeClr val="bg1"/>
            </a:solidFill>
          </a:ln>
        </p:spPr>
        <p:txBody>
          <a:bodyPr wrap="none" rtlCol="0">
            <a:spAutoFit/>
          </a:bodyPr>
          <a:lstStyle/>
          <a:p>
            <a:pPr algn="ctr"/>
            <a:r>
              <a:rPr lang="en-US" sz="3200" dirty="0" smtClean="0">
                <a:solidFill>
                  <a:srgbClr val="0000FF"/>
                </a:solidFill>
              </a:rPr>
              <a:t>Strong Bore Response</a:t>
            </a:r>
            <a:endParaRPr lang="en-US" sz="3200"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0"/>
            <a:ext cx="7772400" cy="1143000"/>
          </a:xfrm>
        </p:spPr>
        <p:txBody>
          <a:bodyPr/>
          <a:lstStyle/>
          <a:p>
            <a:r>
              <a:rPr lang="en-US" dirty="0" smtClean="0"/>
              <a:t>The Evidence</a:t>
            </a:r>
            <a:endParaRPr lang="en-US" dirty="0"/>
          </a:p>
        </p:txBody>
      </p:sp>
      <p:sp>
        <p:nvSpPr>
          <p:cNvPr id="6" name="Content Placeholder 5"/>
          <p:cNvSpPr>
            <a:spLocks noGrp="1"/>
          </p:cNvSpPr>
          <p:nvPr>
            <p:ph idx="1"/>
          </p:nvPr>
        </p:nvSpPr>
        <p:spPr>
          <a:xfrm>
            <a:off x="609600" y="1295400"/>
            <a:ext cx="7772400" cy="4114800"/>
          </a:xfrm>
        </p:spPr>
        <p:txBody>
          <a:bodyPr/>
          <a:lstStyle/>
          <a:p>
            <a:r>
              <a:rPr lang="en-US" dirty="0" smtClean="0">
                <a:solidFill>
                  <a:schemeClr val="tx2"/>
                </a:solidFill>
              </a:rPr>
              <a:t>Observations show that convective outflows (density currents) commonly trigger bores as predicted by theory – </a:t>
            </a:r>
            <a:r>
              <a:rPr lang="en-US" dirty="0" err="1" smtClean="0">
                <a:solidFill>
                  <a:schemeClr val="tx2"/>
                </a:solidFill>
              </a:rPr>
              <a:t>Haghi</a:t>
            </a:r>
            <a:r>
              <a:rPr lang="en-US" dirty="0" smtClean="0">
                <a:solidFill>
                  <a:schemeClr val="tx2"/>
                </a:solidFill>
              </a:rPr>
              <a:t> et al. 2016</a:t>
            </a:r>
            <a:endParaRPr lang="en-US" dirty="0">
              <a:solidFill>
                <a:schemeClr val="tx2"/>
              </a:solidFill>
            </a:endParaRPr>
          </a:p>
        </p:txBody>
      </p:sp>
      <p:pic>
        <p:nvPicPr>
          <p:cNvPr id="4" name="Picture 3"/>
          <p:cNvPicPr>
            <a:picLocks noChangeAspect="1"/>
          </p:cNvPicPr>
          <p:nvPr/>
        </p:nvPicPr>
        <p:blipFill>
          <a:blip r:embed="rId3"/>
          <a:stretch>
            <a:fillRect/>
          </a:stretch>
        </p:blipFill>
        <p:spPr>
          <a:xfrm>
            <a:off x="5969000" y="3962400"/>
            <a:ext cx="1879600" cy="2452878"/>
          </a:xfrm>
          <a:prstGeom prst="rect">
            <a:avLst/>
          </a:prstGeom>
          <a:ln w="50800">
            <a:solidFill>
              <a:schemeClr val="accent1"/>
            </a:solidFill>
          </a:ln>
        </p:spPr>
      </p:pic>
      <p:sp>
        <p:nvSpPr>
          <p:cNvPr id="7" name="TextBox 6"/>
          <p:cNvSpPr txBox="1"/>
          <p:nvPr/>
        </p:nvSpPr>
        <p:spPr>
          <a:xfrm>
            <a:off x="838200" y="4572000"/>
            <a:ext cx="4224962" cy="1200328"/>
          </a:xfrm>
          <a:prstGeom prst="rect">
            <a:avLst/>
          </a:prstGeom>
          <a:solidFill>
            <a:schemeClr val="accent1"/>
          </a:solidFill>
          <a:ln w="63500">
            <a:solidFill>
              <a:schemeClr val="accent3"/>
            </a:solidFill>
          </a:ln>
        </p:spPr>
        <p:txBody>
          <a:bodyPr wrap="none" rtlCol="0">
            <a:spAutoFit/>
          </a:bodyPr>
          <a:lstStyle/>
          <a:p>
            <a:r>
              <a:rPr lang="en-US" sz="2400" dirty="0" smtClean="0">
                <a:solidFill>
                  <a:srgbClr val="010001"/>
                </a:solidFill>
                <a:latin typeface="Trattatello"/>
              </a:rPr>
              <a:t>All hail, to one of the founding fathers </a:t>
            </a:r>
          </a:p>
          <a:p>
            <a:r>
              <a:rPr lang="en-US" sz="2400" dirty="0" smtClean="0">
                <a:solidFill>
                  <a:srgbClr val="010001"/>
                </a:solidFill>
                <a:latin typeface="Trattatello"/>
              </a:rPr>
              <a:t>Of bores and convection, </a:t>
            </a:r>
            <a:r>
              <a:rPr lang="en-US" sz="2400" u="dbl" dirty="0" smtClean="0">
                <a:solidFill>
                  <a:srgbClr val="010001"/>
                </a:solidFill>
                <a:latin typeface="Trattatello"/>
              </a:rPr>
              <a:t>the</a:t>
            </a:r>
            <a:r>
              <a:rPr lang="en-US" sz="2400" dirty="0" smtClean="0">
                <a:solidFill>
                  <a:srgbClr val="010001"/>
                </a:solidFill>
                <a:latin typeface="Trattatello"/>
              </a:rPr>
              <a:t> voice in the </a:t>
            </a:r>
          </a:p>
          <a:p>
            <a:r>
              <a:rPr lang="en-US" sz="2400" dirty="0" smtClean="0">
                <a:solidFill>
                  <a:srgbClr val="010001"/>
                </a:solidFill>
                <a:latin typeface="Trattatello"/>
              </a:rPr>
              <a:t>Wilderness, Steven “the wave” Koch </a:t>
            </a:r>
            <a:endParaRPr lang="en-US" sz="2400" dirty="0">
              <a:solidFill>
                <a:srgbClr val="010001"/>
              </a:solidFill>
              <a:latin typeface="Trattatell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5611" y="838200"/>
            <a:ext cx="6668389" cy="5638800"/>
          </a:xfrm>
          <a:prstGeom prst="rect">
            <a:avLst/>
          </a:prstGeom>
        </p:spPr>
      </p:pic>
      <p:sp>
        <p:nvSpPr>
          <p:cNvPr id="3" name="TextBox 2"/>
          <p:cNvSpPr txBox="1"/>
          <p:nvPr/>
        </p:nvSpPr>
        <p:spPr>
          <a:xfrm>
            <a:off x="152400" y="1600200"/>
            <a:ext cx="2209800" cy="4401205"/>
          </a:xfrm>
          <a:prstGeom prst="rect">
            <a:avLst/>
          </a:prstGeom>
          <a:noFill/>
        </p:spPr>
        <p:txBody>
          <a:bodyPr wrap="square" rtlCol="0">
            <a:spAutoFit/>
          </a:bodyPr>
          <a:lstStyle/>
          <a:p>
            <a:pPr algn="ctr"/>
            <a:r>
              <a:rPr lang="en-US" sz="2800" dirty="0" smtClean="0"/>
              <a:t>Convective triggers density currents that initiate bores.</a:t>
            </a:r>
          </a:p>
          <a:p>
            <a:pPr algn="ctr"/>
            <a:endParaRPr lang="en-US" sz="2800" dirty="0" smtClean="0"/>
          </a:p>
          <a:p>
            <a:pPr algn="ctr"/>
            <a:r>
              <a:rPr lang="en-US" sz="2800" dirty="0" err="1" smtClean="0"/>
              <a:t>Haghi</a:t>
            </a:r>
            <a:r>
              <a:rPr lang="en-US" sz="2800" dirty="0" smtClean="0"/>
              <a:t> et al. TBS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25851</TotalTime>
  <Words>1111</Words>
  <Application>Microsoft Macintosh PowerPoint</Application>
  <PresentationFormat>On-screen Show (4:3)</PresentationFormat>
  <Paragraphs>177</Paragraphs>
  <Slides>38</Slides>
  <Notes>6</Notes>
  <HiddenSlides>0</HiddenSlides>
  <MMClips>0</MMClips>
  <ScaleCrop>false</ScaleCrop>
  <HeadingPairs>
    <vt:vector size="4" baseType="variant">
      <vt:variant>
        <vt:lpstr>Design Template</vt:lpstr>
      </vt:variant>
      <vt:variant>
        <vt:i4>6</vt:i4>
      </vt:variant>
      <vt:variant>
        <vt:lpstr>Slide Titles</vt:lpstr>
      </vt:variant>
      <vt:variant>
        <vt:i4>38</vt:i4>
      </vt:variant>
    </vt:vector>
  </HeadingPairs>
  <TitlesOfParts>
    <vt:vector size="44" baseType="lpstr">
      <vt:lpstr>Default Design</vt:lpstr>
      <vt:lpstr>3_Default Design</vt:lpstr>
      <vt:lpstr>5_Default Design</vt:lpstr>
      <vt:lpstr>7_Default Design</vt:lpstr>
      <vt:lpstr>1_Default Design</vt:lpstr>
      <vt:lpstr>Blank</vt:lpstr>
      <vt:lpstr>Why Does the Rain Fall on the Great Plains……. </vt:lpstr>
      <vt:lpstr>Why Does the Rain Fall on the Great Plains Mainly at Night? </vt:lpstr>
      <vt:lpstr>Acknowledgements</vt:lpstr>
      <vt:lpstr>A Modest Proposal</vt:lpstr>
      <vt:lpstr>Slide 5</vt:lpstr>
      <vt:lpstr>Slide 6</vt:lpstr>
      <vt:lpstr>Slide 7</vt:lpstr>
      <vt:lpstr>The Evidence</vt:lpstr>
      <vt:lpstr>Slide 9</vt:lpstr>
      <vt:lpstr>Slide 10</vt:lpstr>
      <vt:lpstr>Slide 11</vt:lpstr>
      <vt:lpstr>Slide 12</vt:lpstr>
      <vt:lpstr>Slide 13</vt:lpstr>
      <vt:lpstr>Slide 14</vt:lpstr>
      <vt:lpstr>Slide 15</vt:lpstr>
      <vt:lpstr>Summary So Far</vt:lpstr>
      <vt:lpstr>Evidence</vt:lpstr>
      <vt:lpstr>20 June (MAPR)</vt:lpstr>
      <vt:lpstr>Slide 19</vt:lpstr>
      <vt:lpstr>Evidence</vt:lpstr>
      <vt:lpstr>Slide 21</vt:lpstr>
      <vt:lpstr>Slide 22</vt:lpstr>
      <vt:lpstr>Slide 23</vt:lpstr>
      <vt:lpstr>Slide 24</vt:lpstr>
      <vt:lpstr>Slide 25</vt:lpstr>
      <vt:lpstr>Slide 26</vt:lpstr>
      <vt:lpstr>Theory (Rottman and Simpson 1989; Haase and Smith 1989)</vt:lpstr>
      <vt:lpstr>Curvature Defines the Duct:  Don’t Think of Bores as Trapped in the Stable Nocturnal Boundary Layer</vt:lpstr>
      <vt:lpstr>Curvature Defines the Duct:  Don’t Think of Bores as Trapped in the Stable Nocturnal Boundary Layer</vt:lpstr>
      <vt:lpstr>Slide 30</vt:lpstr>
      <vt:lpstr>Slide 31</vt:lpstr>
      <vt:lpstr>The Evidence</vt:lpstr>
      <vt:lpstr>Slide 33</vt:lpstr>
      <vt:lpstr>Elevated Buoyancy 1030 UTC</vt:lpstr>
      <vt:lpstr>i</vt:lpstr>
      <vt:lpstr>g</vt:lpstr>
      <vt:lpstr>Conclusions</vt:lpstr>
      <vt:lpstr>What is next???</vt:lpstr>
    </vt:vector>
  </TitlesOfParts>
  <Company>McGill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Refractivity Measurements by Radar during IHOP:  How and Why?</dc:title>
  <dc:creator>Frederic Fabry</dc:creator>
  <cp:lastModifiedBy>David Parsons</cp:lastModifiedBy>
  <cp:revision>345</cp:revision>
  <dcterms:created xsi:type="dcterms:W3CDTF">2016-09-19T12:52:03Z</dcterms:created>
  <dcterms:modified xsi:type="dcterms:W3CDTF">2016-09-19T12:52:22Z</dcterms:modified>
</cp:coreProperties>
</file>